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Microsoft_Equation1.bin" ContentType="application/vnd.openxmlformats-officedocument.oleObject"/>
  <Override PartName="/ppt/embeddings/Microsoft_Equation2.bin" ContentType="application/vnd.openxmlformats-officedocument.oleObject"/>
  <Override PartName="/ppt/notesSlides/notesSlide4.xml" ContentType="application/vnd.openxmlformats-officedocument.presentationml.notesSlide+xml"/>
  <Override PartName="/ppt/embeddings/Microsoft_Equation3.bin" ContentType="application/vnd.openxmlformats-officedocument.oleObject"/>
  <Override PartName="/ppt/embeddings/Microsoft_Equation4.bin" ContentType="application/vnd.openxmlformats-officedocument.oleObject"/>
  <Override PartName="/ppt/embeddings/Microsoft_Equation5.bin" ContentType="application/vnd.openxmlformats-officedocument.oleObject"/>
  <Override PartName="/ppt/embeddings/Microsoft_Equation6.bin" ContentType="application/vnd.openxmlformats-officedocument.oleObject"/>
  <Override PartName="/ppt/embeddings/Microsoft_Equation7.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32" d="100"/>
          <a:sy n="32" d="100"/>
        </p:scale>
        <p:origin x="-285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image" Target="../media/image13.emf"/><Relationship Id="rId2"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672C64-EB37-7549-ADA5-9374EA3B845B}" type="datetimeFigureOut">
              <a:rPr lang="en-US" smtClean="0"/>
              <a:t>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833B01-C1F4-DE42-9398-402A758B7413}" type="slidenum">
              <a:rPr lang="en-US" smtClean="0"/>
              <a:t>‹#›</a:t>
            </a:fld>
            <a:endParaRPr lang="en-US"/>
          </a:p>
        </p:txBody>
      </p:sp>
    </p:spTree>
    <p:extLst>
      <p:ext uri="{BB962C8B-B14F-4D97-AF65-F5344CB8AC3E}">
        <p14:creationId xmlns:p14="http://schemas.microsoft.com/office/powerpoint/2010/main" val="38132350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C294C4-5C8A-4A48-9BD2-B8A6EE5992D6}" type="slidenum">
              <a:rPr lang="en-US" smtClean="0"/>
              <a:t>2</a:t>
            </a:fld>
            <a:endParaRPr lang="en-US"/>
          </a:p>
        </p:txBody>
      </p:sp>
    </p:spTree>
    <p:extLst>
      <p:ext uri="{BB962C8B-B14F-4D97-AF65-F5344CB8AC3E}">
        <p14:creationId xmlns:p14="http://schemas.microsoft.com/office/powerpoint/2010/main" val="62627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31</a:t>
            </a:fld>
            <a:endParaRPr lang="en-US"/>
          </a:p>
        </p:txBody>
      </p:sp>
    </p:spTree>
    <p:extLst>
      <p:ext uri="{BB962C8B-B14F-4D97-AF65-F5344CB8AC3E}">
        <p14:creationId xmlns:p14="http://schemas.microsoft.com/office/powerpoint/2010/main" val="105551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cs typeface="+mn-cs"/>
              </a:rPr>
              <a:t>feed forward loop &amp; </a:t>
            </a:r>
            <a:r>
              <a:rPr lang="en-US" sz="1200" dirty="0" err="1" smtClean="0">
                <a:cs typeface="+mn-cs"/>
              </a:rPr>
              <a:t>bifan</a:t>
            </a:r>
            <a:r>
              <a:rPr lang="en-US" sz="1200" dirty="0" smtClean="0">
                <a:cs typeface="+mn-cs"/>
              </a:rPr>
              <a:t> commonly act as AND/OR gates</a:t>
            </a:r>
            <a:r>
              <a:rPr lang="en-US" sz="1200" baseline="0" dirty="0" smtClean="0">
                <a:cs typeface="+mn-cs"/>
              </a:rPr>
              <a:t> depending on activating/inactivating activity of nodes</a:t>
            </a:r>
            <a:endParaRPr lang="en-US" dirty="0" smtClean="0"/>
          </a:p>
          <a:p>
            <a:r>
              <a:rPr lang="en-US" dirty="0" smtClean="0"/>
              <a:t>Top-down control =&gt; Abundance/biomass of lower trophic levels depends</a:t>
            </a:r>
            <a:r>
              <a:rPr lang="en-US" baseline="0" dirty="0" smtClean="0"/>
              <a:t> on effects of consumers at higher trophic levels</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37</a:t>
            </a:fld>
            <a:endParaRPr lang="en-US"/>
          </a:p>
        </p:txBody>
      </p:sp>
    </p:spTree>
    <p:extLst>
      <p:ext uri="{BB962C8B-B14F-4D97-AF65-F5344CB8AC3E}">
        <p14:creationId xmlns:p14="http://schemas.microsoft.com/office/powerpoint/2010/main" val="24260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39</a:t>
            </a:fld>
            <a:endParaRPr lang="en-US"/>
          </a:p>
        </p:txBody>
      </p:sp>
    </p:spTree>
    <p:extLst>
      <p:ext uri="{BB962C8B-B14F-4D97-AF65-F5344CB8AC3E}">
        <p14:creationId xmlns:p14="http://schemas.microsoft.com/office/powerpoint/2010/main" val="2586312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43</a:t>
            </a:fld>
            <a:endParaRPr lang="en-US"/>
          </a:p>
        </p:txBody>
      </p:sp>
    </p:spTree>
    <p:extLst>
      <p:ext uri="{BB962C8B-B14F-4D97-AF65-F5344CB8AC3E}">
        <p14:creationId xmlns:p14="http://schemas.microsoft.com/office/powerpoint/2010/main" val="1506417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RNAi</a:t>
            </a:r>
            <a:r>
              <a:rPr lang="en-US" dirty="0" smtClean="0"/>
              <a:t> = RNA</a:t>
            </a:r>
            <a:r>
              <a:rPr lang="en-US" baseline="0" dirty="0" smtClean="0"/>
              <a:t> interference</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45</a:t>
            </a:fld>
            <a:endParaRPr lang="en-US"/>
          </a:p>
        </p:txBody>
      </p:sp>
    </p:spTree>
    <p:extLst>
      <p:ext uri="{BB962C8B-B14F-4D97-AF65-F5344CB8AC3E}">
        <p14:creationId xmlns:p14="http://schemas.microsoft.com/office/powerpoint/2010/main" val="3929051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collapsed view –</a:t>
            </a:r>
            <a:r>
              <a:rPr lang="en-US" baseline="0" dirty="0" smtClean="0"/>
              <a:t> diseases are linked by an edge if they share a gene. Node size corresponds to number of disease-associated genes</a:t>
            </a:r>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47</a:t>
            </a:fld>
            <a:endParaRPr lang="en-US"/>
          </a:p>
        </p:txBody>
      </p:sp>
    </p:spTree>
    <p:extLst>
      <p:ext uri="{BB962C8B-B14F-4D97-AF65-F5344CB8AC3E}">
        <p14:creationId xmlns:p14="http://schemas.microsoft.com/office/powerpoint/2010/main" val="381217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study of the interactions between the components of biological systems, and how these interactions give rise to the function and behavior of that system</a:t>
            </a:r>
          </a:p>
          <a:p>
            <a:endParaRPr lang="en-US" dirty="0"/>
          </a:p>
        </p:txBody>
      </p:sp>
      <p:sp>
        <p:nvSpPr>
          <p:cNvPr id="4" name="Slide Number Placeholder 3"/>
          <p:cNvSpPr>
            <a:spLocks noGrp="1"/>
          </p:cNvSpPr>
          <p:nvPr>
            <p:ph type="sldNum" sz="quarter" idx="10"/>
          </p:nvPr>
        </p:nvSpPr>
        <p:spPr/>
        <p:txBody>
          <a:bodyPr/>
          <a:lstStyle/>
          <a:p>
            <a:fld id="{99B5961D-F425-B94C-B620-8CE91A0C93EF}" type="slidenum">
              <a:rPr lang="en-US" smtClean="0"/>
              <a:t>4</a:t>
            </a:fld>
            <a:endParaRPr lang="en-US"/>
          </a:p>
        </p:txBody>
      </p:sp>
    </p:spTree>
    <p:extLst>
      <p:ext uri="{BB962C8B-B14F-4D97-AF65-F5344CB8AC3E}">
        <p14:creationId xmlns:p14="http://schemas.microsoft.com/office/powerpoint/2010/main" val="16520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9</a:t>
            </a:fld>
            <a:endParaRPr lang="en-US"/>
          </a:p>
        </p:txBody>
      </p:sp>
    </p:spTree>
    <p:extLst>
      <p:ext uri="{BB962C8B-B14F-4D97-AF65-F5344CB8AC3E}">
        <p14:creationId xmlns:p14="http://schemas.microsoft.com/office/powerpoint/2010/main" val="2378942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Derived</a:t>
            </a:r>
            <a:r>
              <a:rPr lang="en-US" baseline="0" dirty="0" smtClean="0"/>
              <a:t> networks:</a:t>
            </a:r>
            <a:endParaRPr lang="en-US" dirty="0" smtClean="0"/>
          </a:p>
          <a:p>
            <a:r>
              <a:rPr lang="en-US" dirty="0" smtClean="0"/>
              <a:t>Black</a:t>
            </a:r>
            <a:r>
              <a:rPr lang="en-US" baseline="0" dirty="0" smtClean="0"/>
              <a:t> – essential</a:t>
            </a:r>
          </a:p>
          <a:p>
            <a:r>
              <a:rPr lang="en-US" baseline="0" dirty="0" smtClean="0"/>
              <a:t>Green – prevent age-induced cell death</a:t>
            </a:r>
          </a:p>
          <a:p>
            <a:r>
              <a:rPr lang="en-US" dirty="0" smtClean="0"/>
              <a:t>Red – no phenotype</a:t>
            </a:r>
          </a:p>
          <a:p>
            <a:endParaRPr lang="en-US" dirty="0" smtClean="0"/>
          </a:p>
          <a:p>
            <a:r>
              <a:rPr lang="en-US" sz="1200" kern="1200" dirty="0" smtClean="0">
                <a:solidFill>
                  <a:schemeClr val="tx1"/>
                </a:solidFill>
                <a:effectLst/>
                <a:latin typeface="+mn-lt"/>
                <a:ea typeface="+mn-ea"/>
                <a:cs typeface="+mn-cs"/>
              </a:rPr>
              <a:t>Essential, toxicity-modulating, and no-phenotype classifications were based on results obtained by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 </a:t>
            </a:r>
            <a:r>
              <a:rPr lang="en-US" sz="1200" kern="1200" dirty="0" err="1" smtClean="0">
                <a:solidFill>
                  <a:schemeClr val="tx1"/>
                </a:solidFill>
                <a:effectLst/>
                <a:latin typeface="+mn-lt"/>
                <a:ea typeface="+mn-ea"/>
                <a:cs typeface="+mn-cs"/>
              </a:rPr>
              <a:t>Cerevisiae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Gene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deletion consortium </a:t>
            </a:r>
          </a:p>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14</a:t>
            </a:fld>
            <a:endParaRPr lang="en-US"/>
          </a:p>
        </p:txBody>
      </p:sp>
    </p:spTree>
    <p:extLst>
      <p:ext uri="{BB962C8B-B14F-4D97-AF65-F5344CB8AC3E}">
        <p14:creationId xmlns:p14="http://schemas.microsoft.com/office/powerpoint/2010/main" val="360893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endParaRPr lang="en-GB" dirty="0">
              <a:latin typeface="Arial" charset="0"/>
              <a:cs typeface="ms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Bottlenecks tend to be essential genes in both interaction and regulatory networks. </a:t>
            </a:r>
            <a:r>
              <a:rPr lang="en-US" i="1" dirty="0" smtClean="0"/>
              <a:t>p-</a:t>
            </a:r>
            <a:r>
              <a:rPr lang="en-US" dirty="0" smtClean="0"/>
              <a:t>Values measure the statistical significance of the different essentialities between bottlenecks and </a:t>
            </a:r>
            <a:r>
              <a:rPr lang="en-US" dirty="0" err="1" smtClean="0"/>
              <a:t>nonbottlenecks</a:t>
            </a:r>
            <a:r>
              <a:rPr lang="en-US" dirty="0" smtClean="0"/>
              <a:t>.</a:t>
            </a:r>
          </a:p>
          <a:p>
            <a:r>
              <a:rPr lang="en-US" dirty="0" smtClean="0"/>
              <a:t>(B) Essentiality of different categories of proteins. NH-NB, </a:t>
            </a:r>
            <a:r>
              <a:rPr lang="en-US" dirty="0" err="1" smtClean="0"/>
              <a:t>nonhub</a:t>
            </a:r>
            <a:r>
              <a:rPr lang="en-US" dirty="0" smtClean="0"/>
              <a:t>–</a:t>
            </a:r>
            <a:r>
              <a:rPr lang="en-US" dirty="0" err="1" smtClean="0"/>
              <a:t>nonbottlenecks</a:t>
            </a:r>
            <a:r>
              <a:rPr lang="en-US" dirty="0" smtClean="0"/>
              <a:t>; H-NB, hub–</a:t>
            </a:r>
            <a:r>
              <a:rPr lang="en-US" dirty="0" err="1" smtClean="0"/>
              <a:t>nonbottlenecks</a:t>
            </a:r>
            <a:r>
              <a:rPr lang="en-US" dirty="0" smtClean="0"/>
              <a:t>; B-NH, </a:t>
            </a:r>
            <a:r>
              <a:rPr lang="en-US" dirty="0" err="1" smtClean="0"/>
              <a:t>nonhub</a:t>
            </a:r>
            <a:r>
              <a:rPr lang="en-US" dirty="0" smtClean="0"/>
              <a:t>–bottlenecks; BH, hub–bottlenecks. </a:t>
            </a:r>
            <a:r>
              <a:rPr lang="en-US" i="1" dirty="0" smtClean="0"/>
              <a:t>p-</a:t>
            </a:r>
            <a:r>
              <a:rPr lang="en-US" dirty="0" smtClean="0"/>
              <a:t>Values measure the statistical significance of the different essentialities between different categories of proteins against </a:t>
            </a:r>
            <a:r>
              <a:rPr lang="en-US" dirty="0" err="1" smtClean="0"/>
              <a:t>nonhub</a:t>
            </a:r>
            <a:r>
              <a:rPr lang="en-US" dirty="0" smtClean="0"/>
              <a:t>–</a:t>
            </a:r>
            <a:r>
              <a:rPr lang="en-US" dirty="0" err="1" smtClean="0"/>
              <a:t>nonbottlenecks</a:t>
            </a:r>
            <a:r>
              <a:rPr lang="en-US" dirty="0" smtClean="0"/>
              <a:t> using cumulative binomial distributions</a:t>
            </a:r>
          </a:p>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19</a:t>
            </a:fld>
            <a:endParaRPr lang="en-US"/>
          </a:p>
        </p:txBody>
      </p:sp>
    </p:spTree>
    <p:extLst>
      <p:ext uri="{BB962C8B-B14F-4D97-AF65-F5344CB8AC3E}">
        <p14:creationId xmlns:p14="http://schemas.microsoft.com/office/powerpoint/2010/main" val="3982937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21</a:t>
            </a:fld>
            <a:endParaRPr lang="en-US"/>
          </a:p>
        </p:txBody>
      </p:sp>
    </p:spTree>
    <p:extLst>
      <p:ext uri="{BB962C8B-B14F-4D97-AF65-F5344CB8AC3E}">
        <p14:creationId xmlns:p14="http://schemas.microsoft.com/office/powerpoint/2010/main" val="337911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Different network attributes of disease genes are illustrated in a protein interaction network (PIN). </a:t>
            </a:r>
            <a:r>
              <a:rPr lang="en-US" b="1" dirty="0" smtClean="0"/>
              <a:t>(a)</a:t>
            </a:r>
            <a:r>
              <a:rPr lang="en-US" dirty="0" smtClean="0"/>
              <a:t> Nodes can be characterized by their role in the network, as peripheral, hubs, or bottlenecks. </a:t>
            </a:r>
            <a:r>
              <a:rPr lang="en-US" b="1" dirty="0" smtClean="0"/>
              <a:t>(b)</a:t>
            </a:r>
            <a:r>
              <a:rPr lang="en-US" dirty="0" smtClean="0"/>
              <a:t> The type of mutation of a protein (in-frame or truncating) leads to different perturbations in the PIN. Nonsense mutations, frame-shift mutations, and splice-site mutations lead to truncated proteins or completely destabilized proteins that can no longer maintain proper interactions with their protein partners. Such truncating mutations remove a node from the network and abolish all interactions. By contrast, subtle changes, such as single amino acid substitutions affecting binding sites or truncations that retain certain domains of the protein, may produce partially functional proteins that affect only a subset of their interaction partners. These in-frame mutations are referred to as edge-specific genetic, or </a:t>
            </a:r>
            <a:r>
              <a:rPr lang="en-US" dirty="0" err="1" smtClean="0"/>
              <a:t>edgetic</a:t>
            </a:r>
            <a:r>
              <a:rPr lang="en-US" dirty="0" smtClean="0"/>
              <a:t>, perturbations. </a:t>
            </a:r>
            <a:r>
              <a:rPr lang="en-US" b="1" dirty="0" smtClean="0"/>
              <a:t>(c)</a:t>
            </a:r>
            <a:r>
              <a:rPr lang="en-US" dirty="0" smtClean="0"/>
              <a:t> Different regions of a network can be identified according to the involvement of the nodes in common biological processes [functional (F) modules] or the same disorder [disease (D) modules]. Note that there is not a perfect overlap between functional and disease modules. In addition, different disease modules may overlap at least in part due to shared genetic determinants. </a:t>
            </a:r>
            <a:r>
              <a:rPr lang="en-US" b="1" dirty="0" smtClean="0"/>
              <a:t>(d)</a:t>
            </a:r>
            <a:r>
              <a:rPr lang="en-US" dirty="0" smtClean="0"/>
              <a:t> The interplay between environmental factors and genetic variation can be studied with network analysis. For example, the relation between the target of a drug and the protein associated with an adverse effect is modeled by calculating a distance measure in a PIN (edges highlighted in blue).</a:t>
            </a:r>
            <a:endParaRPr lang="en-US" dirty="0"/>
          </a:p>
        </p:txBody>
      </p:sp>
      <p:sp>
        <p:nvSpPr>
          <p:cNvPr id="4" name="Slide Number Placeholder 3"/>
          <p:cNvSpPr>
            <a:spLocks noGrp="1"/>
          </p:cNvSpPr>
          <p:nvPr>
            <p:ph type="sldNum" sz="quarter" idx="10"/>
          </p:nvPr>
        </p:nvSpPr>
        <p:spPr/>
        <p:txBody>
          <a:bodyPr/>
          <a:lstStyle/>
          <a:p>
            <a:fld id="{DACAD396-1525-1548-8503-2E6776B622AE}" type="slidenum">
              <a:rPr lang="en-US" smtClean="0"/>
              <a:t>23</a:t>
            </a:fld>
            <a:endParaRPr lang="en-US"/>
          </a:p>
        </p:txBody>
      </p:sp>
    </p:spTree>
    <p:extLst>
      <p:ext uri="{BB962C8B-B14F-4D97-AF65-F5344CB8AC3E}">
        <p14:creationId xmlns:p14="http://schemas.microsoft.com/office/powerpoint/2010/main" val="3018707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BDCF69-F1B1-2D4D-BAED-E5DB5A95AC69}" type="slidenum">
              <a:rPr lang="en-US" smtClean="0"/>
              <a:t>25</a:t>
            </a:fld>
            <a:endParaRPr lang="en-US"/>
          </a:p>
        </p:txBody>
      </p:sp>
    </p:spTree>
    <p:extLst>
      <p:ext uri="{BB962C8B-B14F-4D97-AF65-F5344CB8AC3E}">
        <p14:creationId xmlns:p14="http://schemas.microsoft.com/office/powerpoint/2010/main" val="258012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90467F-6F90-6C44-BDA6-24C0E38CC2C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423359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90467F-6F90-6C44-BDA6-24C0E38CC2C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2749731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90467F-6F90-6C44-BDA6-24C0E38CC2C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379290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90467F-6F90-6C44-BDA6-24C0E38CC2C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3217465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90467F-6F90-6C44-BDA6-24C0E38CC2C2}" type="datetimeFigureOut">
              <a:rPr lang="en-US" smtClean="0"/>
              <a:t>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411272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90467F-6F90-6C44-BDA6-24C0E38CC2C2}"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269419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90467F-6F90-6C44-BDA6-24C0E38CC2C2}" type="datetimeFigureOut">
              <a:rPr lang="en-US" smtClean="0"/>
              <a:t>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247229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90467F-6F90-6C44-BDA6-24C0E38CC2C2}" type="datetimeFigureOut">
              <a:rPr lang="en-US" smtClean="0"/>
              <a:t>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181959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90467F-6F90-6C44-BDA6-24C0E38CC2C2}" type="datetimeFigureOut">
              <a:rPr lang="en-US" smtClean="0"/>
              <a:t>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674428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90467F-6F90-6C44-BDA6-24C0E38CC2C2}"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119516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90467F-6F90-6C44-BDA6-24C0E38CC2C2}" type="datetimeFigureOut">
              <a:rPr lang="en-US" smtClean="0"/>
              <a:t>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E7C5D-CC07-F74C-9635-B57130613672}" type="slidenum">
              <a:rPr lang="en-US" smtClean="0"/>
              <a:t>‹#›</a:t>
            </a:fld>
            <a:endParaRPr lang="en-US"/>
          </a:p>
        </p:txBody>
      </p:sp>
    </p:spTree>
    <p:extLst>
      <p:ext uri="{BB962C8B-B14F-4D97-AF65-F5344CB8AC3E}">
        <p14:creationId xmlns:p14="http://schemas.microsoft.com/office/powerpoint/2010/main" val="11476161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90467F-6F90-6C44-BDA6-24C0E38CC2C2}" type="datetimeFigureOut">
              <a:rPr lang="en-US" smtClean="0"/>
              <a:t>3/1/17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E7C5D-CC07-F74C-9635-B57130613672}" type="slidenum">
              <a:rPr lang="en-US" smtClean="0"/>
              <a:t>‹#›</a:t>
            </a:fld>
            <a:endParaRPr lang="en-US"/>
          </a:p>
        </p:txBody>
      </p:sp>
    </p:spTree>
    <p:extLst>
      <p:ext uri="{BB962C8B-B14F-4D97-AF65-F5344CB8AC3E}">
        <p14:creationId xmlns:p14="http://schemas.microsoft.com/office/powerpoint/2010/main" val="3561259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10.emf"/><Relationship Id="rId5" Type="http://schemas.openxmlformats.org/officeDocument/2006/relationships/oleObject" Target="../embeddings/Microsoft_Equation2.bin"/><Relationship Id="rId6"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Microsoft_Equation3.bin"/><Relationship Id="rId4" Type="http://schemas.openxmlformats.org/officeDocument/2006/relationships/image" Target="../media/image13.emf"/><Relationship Id="rId5" Type="http://schemas.openxmlformats.org/officeDocument/2006/relationships/oleObject" Target="../embeddings/Microsoft_Equation4.bin"/><Relationship Id="rId6" Type="http://schemas.openxmlformats.org/officeDocument/2006/relationships/image" Target="../media/image14.emf"/><Relationship Id="rId7" Type="http://schemas.openxmlformats.org/officeDocument/2006/relationships/oleObject" Target="../embeddings/Microsoft_Equation5.bin"/><Relationship Id="rId8" Type="http://schemas.openxmlformats.org/officeDocument/2006/relationships/image" Target="../media/image15.emf"/><Relationship Id="rId9" Type="http://schemas.openxmlformats.org/officeDocument/2006/relationships/oleObject" Target="../embeddings/Microsoft_Equation6.bin"/><Relationship Id="rId10" Type="http://schemas.openxmlformats.org/officeDocument/2006/relationships/image" Target="../media/image1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Microsoft_Equation7.bin"/><Relationship Id="rId4" Type="http://schemas.openxmlformats.org/officeDocument/2006/relationships/image" Target="../media/image15.emf"/><Relationship Id="rId5" Type="http://schemas.openxmlformats.org/officeDocument/2006/relationships/image" Target="../media/image17.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www.ncbi.nlm.nih.gov/pubmed/19081792"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Biological Network Analysis</a:t>
            </a:r>
            <a:endParaRPr lang="en-US" dirty="0"/>
          </a:p>
        </p:txBody>
      </p:sp>
      <p:sp>
        <p:nvSpPr>
          <p:cNvPr id="3" name="Subtitle 2"/>
          <p:cNvSpPr>
            <a:spLocks noGrp="1"/>
          </p:cNvSpPr>
          <p:nvPr>
            <p:ph type="subTitle" idx="1"/>
          </p:nvPr>
        </p:nvSpPr>
        <p:spPr/>
        <p:txBody>
          <a:bodyPr/>
          <a:lstStyle/>
          <a:p>
            <a:r>
              <a:rPr lang="en-US" dirty="0" smtClean="0"/>
              <a:t>Hannah Carter</a:t>
            </a:r>
          </a:p>
          <a:p>
            <a:r>
              <a:rPr lang="en-US" dirty="0" smtClean="0"/>
              <a:t>UCSD Department of Medicine</a:t>
            </a:r>
          </a:p>
          <a:p>
            <a:r>
              <a:rPr lang="en-US" dirty="0" smtClean="0"/>
              <a:t>02/</a:t>
            </a:r>
            <a:r>
              <a:rPr lang="en-US" dirty="0"/>
              <a:t>2</a:t>
            </a:r>
            <a:r>
              <a:rPr lang="en-US" dirty="0" smtClean="0"/>
              <a:t>8</a:t>
            </a:r>
            <a:r>
              <a:rPr lang="en-US" dirty="0" smtClean="0"/>
              <a:t>/</a:t>
            </a:r>
            <a:r>
              <a:rPr lang="en-US" dirty="0" smtClean="0"/>
              <a:t>2017</a:t>
            </a:r>
            <a:endParaRPr lang="en-US" dirty="0"/>
          </a:p>
        </p:txBody>
      </p:sp>
    </p:spTree>
    <p:extLst>
      <p:ext uri="{BB962C8B-B14F-4D97-AF65-F5344CB8AC3E}">
        <p14:creationId xmlns:p14="http://schemas.microsoft.com/office/powerpoint/2010/main" val="26004286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305"/>
            <a:ext cx="8229600" cy="1143000"/>
          </a:xfrm>
        </p:spPr>
        <p:txBody>
          <a:bodyPr/>
          <a:lstStyle/>
          <a:p>
            <a:r>
              <a:rPr lang="en-US" dirty="0" smtClean="0"/>
              <a:t>Encoding Graphs</a:t>
            </a:r>
            <a:endParaRPr lang="en-US" dirty="0"/>
          </a:p>
        </p:txBody>
      </p:sp>
      <p:sp>
        <p:nvSpPr>
          <p:cNvPr id="3" name="Content Placeholder 2"/>
          <p:cNvSpPr>
            <a:spLocks noGrp="1"/>
          </p:cNvSpPr>
          <p:nvPr>
            <p:ph idx="1"/>
          </p:nvPr>
        </p:nvSpPr>
        <p:spPr>
          <a:xfrm>
            <a:off x="457200" y="1325351"/>
            <a:ext cx="3793897" cy="5273791"/>
          </a:xfrm>
        </p:spPr>
        <p:txBody>
          <a:bodyPr>
            <a:normAutofit fontScale="92500" lnSpcReduction="20000"/>
          </a:bodyPr>
          <a:lstStyle/>
          <a:p>
            <a:r>
              <a:rPr lang="en-US" dirty="0" smtClean="0"/>
              <a:t>Adjacency matrix</a:t>
            </a:r>
          </a:p>
          <a:p>
            <a:pPr lvl="1"/>
            <a:r>
              <a:rPr lang="en-US" dirty="0" smtClean="0"/>
              <a:t>Can include edge weights in adjacency matrix</a:t>
            </a:r>
          </a:p>
          <a:p>
            <a:pPr lvl="1"/>
            <a:endParaRPr lang="en-US" dirty="0"/>
          </a:p>
          <a:p>
            <a:r>
              <a:rPr lang="en-US" dirty="0" smtClean="0"/>
              <a:t>SIF format</a:t>
            </a:r>
          </a:p>
          <a:p>
            <a:pPr marL="914400" lvl="2" indent="0">
              <a:buNone/>
            </a:pPr>
            <a:r>
              <a:rPr lang="en-US" dirty="0" smtClean="0"/>
              <a:t>1  1</a:t>
            </a:r>
          </a:p>
          <a:p>
            <a:pPr marL="914400" lvl="2" indent="0">
              <a:buNone/>
            </a:pPr>
            <a:r>
              <a:rPr lang="en-US" dirty="0" smtClean="0"/>
              <a:t>1  2</a:t>
            </a:r>
          </a:p>
          <a:p>
            <a:pPr marL="914400" lvl="2" indent="0">
              <a:buNone/>
            </a:pPr>
            <a:r>
              <a:rPr lang="en-US" dirty="0" smtClean="0"/>
              <a:t>1  5</a:t>
            </a:r>
          </a:p>
          <a:p>
            <a:pPr marL="914400" lvl="2" indent="0">
              <a:buNone/>
            </a:pPr>
            <a:r>
              <a:rPr lang="en-US" dirty="0" smtClean="0"/>
              <a:t>2  3</a:t>
            </a:r>
          </a:p>
          <a:p>
            <a:pPr marL="914400" lvl="2" indent="0">
              <a:buNone/>
            </a:pPr>
            <a:r>
              <a:rPr lang="en-US" dirty="0" smtClean="0"/>
              <a:t>2  5</a:t>
            </a:r>
          </a:p>
          <a:p>
            <a:pPr marL="914400" lvl="2" indent="0">
              <a:buNone/>
            </a:pPr>
            <a:r>
              <a:rPr lang="en-US" dirty="0" smtClean="0"/>
              <a:t>3  4</a:t>
            </a:r>
          </a:p>
          <a:p>
            <a:pPr marL="914400" lvl="2" indent="0">
              <a:buNone/>
            </a:pPr>
            <a:r>
              <a:rPr lang="en-US" dirty="0" smtClean="0"/>
              <a:t>4  5</a:t>
            </a:r>
          </a:p>
          <a:p>
            <a:pPr marL="914400" lvl="2" indent="0">
              <a:buNone/>
            </a:pPr>
            <a:r>
              <a:rPr lang="en-US" dirty="0" smtClean="0"/>
              <a:t>4  6</a:t>
            </a:r>
          </a:p>
          <a:p>
            <a:pPr lvl="1"/>
            <a:endParaRPr lang="en-US"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573" y="1600200"/>
            <a:ext cx="4032228" cy="270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58466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Graphical Models for Studying Biological Systems</a:t>
            </a:r>
            <a:endParaRPr lang="en-US" dirty="0"/>
          </a:p>
        </p:txBody>
      </p:sp>
    </p:spTree>
    <p:extLst>
      <p:ext uri="{BB962C8B-B14F-4D97-AF65-F5344CB8AC3E}">
        <p14:creationId xmlns:p14="http://schemas.microsoft.com/office/powerpoint/2010/main" val="3132212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graphs to analyze biology?</a:t>
            </a:r>
            <a:endParaRPr lang="en-US" dirty="0"/>
          </a:p>
        </p:txBody>
      </p:sp>
      <p:sp>
        <p:nvSpPr>
          <p:cNvPr id="3" name="Content Placeholder 2"/>
          <p:cNvSpPr>
            <a:spLocks noGrp="1"/>
          </p:cNvSpPr>
          <p:nvPr>
            <p:ph idx="1"/>
          </p:nvPr>
        </p:nvSpPr>
        <p:spPr/>
        <p:txBody>
          <a:bodyPr/>
          <a:lstStyle/>
          <a:p>
            <a:r>
              <a:rPr lang="en-US" dirty="0" smtClean="0"/>
              <a:t>Analysis of biological networks have found that properties of graphs can correlated with biological function </a:t>
            </a:r>
            <a:endParaRPr lang="en-US" dirty="0"/>
          </a:p>
        </p:txBody>
      </p:sp>
    </p:spTree>
    <p:extLst>
      <p:ext uri="{BB962C8B-B14F-4D97-AF65-F5344CB8AC3E}">
        <p14:creationId xmlns:p14="http://schemas.microsoft.com/office/powerpoint/2010/main" val="114222870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Properties </a:t>
            </a:r>
            <a:r>
              <a:rPr lang="en-US" dirty="0" err="1" smtClean="0"/>
              <a:t>vs</a:t>
            </a:r>
            <a:r>
              <a:rPr lang="en-US" dirty="0" smtClean="0"/>
              <a:t> Biology</a:t>
            </a:r>
            <a:endParaRPr lang="en-US" dirty="0"/>
          </a:p>
        </p:txBody>
      </p:sp>
      <p:sp>
        <p:nvSpPr>
          <p:cNvPr id="3" name="Content Placeholder 2"/>
          <p:cNvSpPr>
            <a:spLocks noGrp="1"/>
          </p:cNvSpPr>
          <p:nvPr>
            <p:ph idx="1"/>
          </p:nvPr>
        </p:nvSpPr>
        <p:spPr/>
        <p:txBody>
          <a:bodyPr/>
          <a:lstStyle/>
          <a:p>
            <a:r>
              <a:rPr lang="en-US" dirty="0" smtClean="0"/>
              <a:t>Clustering Coefficient</a:t>
            </a:r>
          </a:p>
          <a:p>
            <a:pPr lvl="1"/>
            <a:r>
              <a:rPr lang="en-US" dirty="0" smtClean="0"/>
              <a:t>How connected are my neighbors?</a:t>
            </a:r>
          </a:p>
          <a:p>
            <a:pPr lvl="1"/>
            <a:r>
              <a:rPr lang="en-US" dirty="0" smtClean="0"/>
              <a:t>Count triangles</a:t>
            </a:r>
          </a:p>
          <a:p>
            <a:pPr marL="0" indent="0">
              <a:buNone/>
            </a:pPr>
            <a:endParaRPr lang="en-US" dirty="0" smtClean="0"/>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08651907"/>
              </p:ext>
            </p:extLst>
          </p:nvPr>
        </p:nvGraphicFramePr>
        <p:xfrm>
          <a:off x="457200" y="3651253"/>
          <a:ext cx="4247615" cy="1151462"/>
        </p:xfrm>
        <a:graphic>
          <a:graphicData uri="http://schemas.openxmlformats.org/presentationml/2006/ole">
            <mc:AlternateContent xmlns:mc="http://schemas.openxmlformats.org/markup-compatibility/2006">
              <mc:Choice xmlns:v="urn:schemas-microsoft-com:vml" Requires="v">
                <p:oleObj spid="_x0000_s1027" name="Equation" r:id="rId3" imgW="2108200" imgH="571500" progId="Equation.3">
                  <p:embed/>
                </p:oleObj>
              </mc:Choice>
              <mc:Fallback>
                <p:oleObj name="Equation" r:id="rId3" imgW="2108200" imgH="571500" progId="Equation.3">
                  <p:embed/>
                  <p:pic>
                    <p:nvPicPr>
                      <p:cNvPr id="0" name=""/>
                      <p:cNvPicPr/>
                      <p:nvPr/>
                    </p:nvPicPr>
                    <p:blipFill>
                      <a:blip r:embed="rId4"/>
                      <a:stretch>
                        <a:fillRect/>
                      </a:stretch>
                    </p:blipFill>
                    <p:spPr>
                      <a:xfrm>
                        <a:off x="457200" y="3651253"/>
                        <a:ext cx="4247615" cy="115146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776318908"/>
              </p:ext>
            </p:extLst>
          </p:nvPr>
        </p:nvGraphicFramePr>
        <p:xfrm>
          <a:off x="457200" y="4972051"/>
          <a:ext cx="1849967" cy="1114724"/>
        </p:xfrm>
        <a:graphic>
          <a:graphicData uri="http://schemas.openxmlformats.org/presentationml/2006/ole">
            <mc:AlternateContent xmlns:mc="http://schemas.openxmlformats.org/markup-compatibility/2006">
              <mc:Choice xmlns:v="urn:schemas-microsoft-com:vml" Requires="v">
                <p:oleObj spid="_x0000_s1028" name="Equation" r:id="rId5" imgW="990600" imgH="596900" progId="Equation.3">
                  <p:embed/>
                </p:oleObj>
              </mc:Choice>
              <mc:Fallback>
                <p:oleObj name="Equation" r:id="rId5" imgW="990600" imgH="596900" progId="Equation.3">
                  <p:embed/>
                  <p:pic>
                    <p:nvPicPr>
                      <p:cNvPr id="0" name=""/>
                      <p:cNvPicPr/>
                      <p:nvPr/>
                    </p:nvPicPr>
                    <p:blipFill>
                      <a:blip r:embed="rId6"/>
                      <a:stretch>
                        <a:fillRect/>
                      </a:stretch>
                    </p:blipFill>
                    <p:spPr>
                      <a:xfrm>
                        <a:off x="457200" y="4972051"/>
                        <a:ext cx="1849967" cy="1114724"/>
                      </a:xfrm>
                      <a:prstGeom prst="rect">
                        <a:avLst/>
                      </a:prstGeom>
                    </p:spPr>
                  </p:pic>
                </p:oleObj>
              </mc:Fallback>
            </mc:AlternateContent>
          </a:graphicData>
        </a:graphic>
      </p:graphicFrame>
    </p:spTree>
    <p:extLst>
      <p:ext uri="{BB962C8B-B14F-4D97-AF65-F5344CB8AC3E}">
        <p14:creationId xmlns:p14="http://schemas.microsoft.com/office/powerpoint/2010/main" val="14691414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Properties </a:t>
            </a:r>
            <a:r>
              <a:rPr lang="en-US" dirty="0" err="1" smtClean="0"/>
              <a:t>vs</a:t>
            </a:r>
            <a:r>
              <a:rPr lang="en-US" dirty="0" smtClean="0"/>
              <a:t> Biology</a:t>
            </a:r>
            <a:endParaRPr lang="en-US" dirty="0"/>
          </a:p>
        </p:txBody>
      </p:sp>
      <p:sp>
        <p:nvSpPr>
          <p:cNvPr id="3" name="Content Placeholder 2"/>
          <p:cNvSpPr>
            <a:spLocks noGrp="1"/>
          </p:cNvSpPr>
          <p:nvPr>
            <p:ph idx="1"/>
          </p:nvPr>
        </p:nvSpPr>
        <p:spPr>
          <a:xfrm>
            <a:off x="160862" y="1409697"/>
            <a:ext cx="4940305" cy="791633"/>
          </a:xfrm>
        </p:spPr>
        <p:txBody>
          <a:bodyPr>
            <a:normAutofit fontScale="85000" lnSpcReduction="20000"/>
          </a:bodyPr>
          <a:lstStyle/>
          <a:p>
            <a:r>
              <a:rPr lang="en-US" dirty="0" smtClean="0"/>
              <a:t>Clustering Coefficient</a:t>
            </a:r>
          </a:p>
          <a:p>
            <a:pPr lvl="1"/>
            <a:r>
              <a:rPr lang="en-US" dirty="0" smtClean="0"/>
              <a:t>Essential genes have higher C(v)</a:t>
            </a:r>
          </a:p>
          <a:p>
            <a:endParaRPr lang="en-US" dirty="0"/>
          </a:p>
          <a:p>
            <a:endParaRPr lang="en-US" dirty="0"/>
          </a:p>
        </p:txBody>
      </p:sp>
      <p:sp>
        <p:nvSpPr>
          <p:cNvPr id="7" name="TextBox 6"/>
          <p:cNvSpPr txBox="1"/>
          <p:nvPr/>
        </p:nvSpPr>
        <p:spPr>
          <a:xfrm>
            <a:off x="7028141" y="6488668"/>
            <a:ext cx="2115859" cy="369332"/>
          </a:xfrm>
          <a:prstGeom prst="rect">
            <a:avLst/>
          </a:prstGeom>
          <a:noFill/>
        </p:spPr>
        <p:txBody>
          <a:bodyPr wrap="none" rtlCol="0">
            <a:spAutoFit/>
          </a:bodyPr>
          <a:lstStyle/>
          <a:p>
            <a:r>
              <a:rPr lang="en-US" dirty="0" smtClean="0"/>
              <a:t>Said </a:t>
            </a:r>
            <a:r>
              <a:rPr lang="en-US" i="1" dirty="0" smtClean="0"/>
              <a:t>et al</a:t>
            </a:r>
            <a:r>
              <a:rPr lang="en-US" dirty="0" smtClean="0"/>
              <a:t> PNAS 2004</a:t>
            </a:r>
            <a:endParaRPr lang="en-US" dirty="0"/>
          </a:p>
        </p:txBody>
      </p:sp>
      <p:pic>
        <p:nvPicPr>
          <p:cNvPr id="9" name="Picture 8"/>
          <p:cNvPicPr>
            <a:picLocks noChangeAspect="1"/>
          </p:cNvPicPr>
          <p:nvPr/>
        </p:nvPicPr>
        <p:blipFill rotWithShape="1">
          <a:blip r:embed="rId3"/>
          <a:srcRect l="8587" t="28951" r="75606" b="42987"/>
          <a:stretch/>
        </p:blipFill>
        <p:spPr>
          <a:xfrm>
            <a:off x="2814329" y="2389850"/>
            <a:ext cx="2286838" cy="2713293"/>
          </a:xfrm>
          <a:prstGeom prst="rect">
            <a:avLst/>
          </a:prstGeom>
        </p:spPr>
      </p:pic>
      <p:pic>
        <p:nvPicPr>
          <p:cNvPr id="11" name="Picture 10"/>
          <p:cNvPicPr>
            <a:picLocks noChangeAspect="1"/>
          </p:cNvPicPr>
          <p:nvPr/>
        </p:nvPicPr>
        <p:blipFill rotWithShape="1">
          <a:blip r:embed="rId3"/>
          <a:srcRect l="20122" t="28951" r="74903" b="53734"/>
          <a:stretch/>
        </p:blipFill>
        <p:spPr>
          <a:xfrm>
            <a:off x="4593166" y="2389851"/>
            <a:ext cx="719667" cy="1674150"/>
          </a:xfrm>
          <a:prstGeom prst="rect">
            <a:avLst/>
          </a:prstGeom>
        </p:spPr>
      </p:pic>
      <p:sp>
        <p:nvSpPr>
          <p:cNvPr id="12" name="TextBox 11"/>
          <p:cNvSpPr txBox="1"/>
          <p:nvPr/>
        </p:nvSpPr>
        <p:spPr>
          <a:xfrm rot="16200000">
            <a:off x="1465049" y="4204499"/>
            <a:ext cx="1210938" cy="461665"/>
          </a:xfrm>
          <a:prstGeom prst="rect">
            <a:avLst/>
          </a:prstGeom>
          <a:noFill/>
        </p:spPr>
        <p:txBody>
          <a:bodyPr wrap="none" rtlCol="0">
            <a:spAutoFit/>
          </a:bodyPr>
          <a:lstStyle/>
          <a:p>
            <a:r>
              <a:rPr lang="en-US" sz="2400" dirty="0" smtClean="0"/>
              <a:t>C(V) </a:t>
            </a:r>
            <a:r>
              <a:rPr lang="en-US" sz="2400" dirty="0" err="1" smtClean="0"/>
              <a:t>avg</a:t>
            </a:r>
            <a:endParaRPr lang="en-US" sz="2400" dirty="0"/>
          </a:p>
        </p:txBody>
      </p:sp>
      <p:sp>
        <p:nvSpPr>
          <p:cNvPr id="13" name="TextBox 12"/>
          <p:cNvSpPr txBox="1"/>
          <p:nvPr/>
        </p:nvSpPr>
        <p:spPr>
          <a:xfrm rot="16200000">
            <a:off x="3127186" y="4791570"/>
            <a:ext cx="1670299" cy="2296013"/>
          </a:xfrm>
          <a:prstGeom prst="rect">
            <a:avLst/>
          </a:prstGeom>
          <a:noFill/>
        </p:spPr>
        <p:txBody>
          <a:bodyPr wrap="none" rtlCol="0">
            <a:spAutoFit/>
          </a:bodyPr>
          <a:lstStyle/>
          <a:p>
            <a:pPr algn="r">
              <a:lnSpc>
                <a:spcPct val="120000"/>
              </a:lnSpc>
            </a:pPr>
            <a:r>
              <a:rPr lang="en-US" sz="2400" dirty="0" smtClean="0"/>
              <a:t>Full</a:t>
            </a:r>
            <a:br>
              <a:rPr lang="en-US" sz="2400" dirty="0" smtClean="0"/>
            </a:br>
            <a:r>
              <a:rPr lang="en-US" sz="2400" dirty="0" smtClean="0"/>
              <a:t>Essential</a:t>
            </a:r>
          </a:p>
          <a:p>
            <a:pPr algn="r">
              <a:lnSpc>
                <a:spcPct val="120000"/>
              </a:lnSpc>
            </a:pPr>
            <a:r>
              <a:rPr lang="en-US" sz="2400" dirty="0" smtClean="0"/>
              <a:t>Non </a:t>
            </a:r>
            <a:r>
              <a:rPr lang="en-US" sz="2400" dirty="0" err="1" smtClean="0"/>
              <a:t>Essent</a:t>
            </a:r>
            <a:r>
              <a:rPr lang="en-US" sz="2400" dirty="0" smtClean="0"/>
              <a:t>.</a:t>
            </a:r>
          </a:p>
          <a:p>
            <a:pPr algn="r">
              <a:lnSpc>
                <a:spcPct val="120000"/>
              </a:lnSpc>
            </a:pPr>
            <a:r>
              <a:rPr lang="en-US" sz="2400" dirty="0" smtClean="0"/>
              <a:t>No </a:t>
            </a:r>
            <a:r>
              <a:rPr lang="en-US" sz="2400" dirty="0" err="1" smtClean="0"/>
              <a:t>Pheno</a:t>
            </a:r>
            <a:r>
              <a:rPr lang="en-US" sz="2400" dirty="0" smtClean="0"/>
              <a:t>.</a:t>
            </a:r>
          </a:p>
          <a:p>
            <a:pPr algn="r">
              <a:lnSpc>
                <a:spcPct val="120000"/>
              </a:lnSpc>
            </a:pPr>
            <a:r>
              <a:rPr lang="en-US" sz="2400" dirty="0" smtClean="0"/>
              <a:t>Toxic. Mod.</a:t>
            </a:r>
            <a:endParaRPr lang="en-US" sz="2400" dirty="0"/>
          </a:p>
        </p:txBody>
      </p:sp>
      <p:sp>
        <p:nvSpPr>
          <p:cNvPr id="14" name="TextBox 13"/>
          <p:cNvSpPr txBox="1"/>
          <p:nvPr/>
        </p:nvSpPr>
        <p:spPr>
          <a:xfrm>
            <a:off x="5164664" y="2996880"/>
            <a:ext cx="1737825" cy="966418"/>
          </a:xfrm>
          <a:prstGeom prst="rect">
            <a:avLst/>
          </a:prstGeom>
          <a:noFill/>
        </p:spPr>
        <p:txBody>
          <a:bodyPr wrap="none" rtlCol="0">
            <a:spAutoFit/>
          </a:bodyPr>
          <a:lstStyle/>
          <a:p>
            <a:pPr>
              <a:lnSpc>
                <a:spcPct val="120000"/>
              </a:lnSpc>
            </a:pPr>
            <a:r>
              <a:rPr lang="en-US" sz="2400" dirty="0" smtClean="0"/>
              <a:t>Actual</a:t>
            </a:r>
          </a:p>
          <a:p>
            <a:pPr>
              <a:lnSpc>
                <a:spcPct val="120000"/>
              </a:lnSpc>
            </a:pPr>
            <a:r>
              <a:rPr lang="en-US" sz="2400" dirty="0" smtClean="0"/>
              <a:t>Randomized</a:t>
            </a:r>
            <a:endParaRPr lang="en-US" sz="2400" dirty="0"/>
          </a:p>
        </p:txBody>
      </p:sp>
      <p:sp>
        <p:nvSpPr>
          <p:cNvPr id="15" name="TextBox 14"/>
          <p:cNvSpPr txBox="1"/>
          <p:nvPr/>
        </p:nvSpPr>
        <p:spPr>
          <a:xfrm>
            <a:off x="2558339" y="4663928"/>
            <a:ext cx="340658" cy="461665"/>
          </a:xfrm>
          <a:prstGeom prst="rect">
            <a:avLst/>
          </a:prstGeom>
          <a:noFill/>
        </p:spPr>
        <p:txBody>
          <a:bodyPr wrap="none" rtlCol="0">
            <a:spAutoFit/>
          </a:bodyPr>
          <a:lstStyle/>
          <a:p>
            <a:r>
              <a:rPr lang="en-US" sz="2400" dirty="0" smtClean="0"/>
              <a:t>0</a:t>
            </a:r>
            <a:endParaRPr lang="en-US" sz="2400" dirty="0"/>
          </a:p>
        </p:txBody>
      </p:sp>
      <p:sp>
        <p:nvSpPr>
          <p:cNvPr id="16" name="TextBox 15"/>
          <p:cNvSpPr txBox="1"/>
          <p:nvPr/>
        </p:nvSpPr>
        <p:spPr>
          <a:xfrm>
            <a:off x="2367836" y="3503762"/>
            <a:ext cx="574346" cy="461665"/>
          </a:xfrm>
          <a:prstGeom prst="rect">
            <a:avLst/>
          </a:prstGeom>
          <a:noFill/>
        </p:spPr>
        <p:txBody>
          <a:bodyPr wrap="none" rtlCol="0">
            <a:spAutoFit/>
          </a:bodyPr>
          <a:lstStyle/>
          <a:p>
            <a:r>
              <a:rPr lang="en-US" sz="2400" dirty="0" smtClean="0"/>
              <a:t>0.2</a:t>
            </a:r>
            <a:endParaRPr lang="en-US" sz="2400" dirty="0"/>
          </a:p>
        </p:txBody>
      </p:sp>
    </p:spTree>
    <p:extLst>
      <p:ext uri="{BB962C8B-B14F-4D97-AF65-F5344CB8AC3E}">
        <p14:creationId xmlns:p14="http://schemas.microsoft.com/office/powerpoint/2010/main" val="41375944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Properties </a:t>
            </a:r>
            <a:r>
              <a:rPr lang="en-US" dirty="0" err="1" smtClean="0"/>
              <a:t>vs</a:t>
            </a:r>
            <a:r>
              <a:rPr lang="en-US" dirty="0" smtClean="0"/>
              <a:t> Biology</a:t>
            </a:r>
            <a:endParaRPr lang="en-US" dirty="0"/>
          </a:p>
        </p:txBody>
      </p:sp>
      <p:sp>
        <p:nvSpPr>
          <p:cNvPr id="3" name="Content Placeholder 2"/>
          <p:cNvSpPr>
            <a:spLocks noGrp="1"/>
          </p:cNvSpPr>
          <p:nvPr>
            <p:ph idx="1"/>
          </p:nvPr>
        </p:nvSpPr>
        <p:spPr>
          <a:xfrm>
            <a:off x="287864" y="1600200"/>
            <a:ext cx="8229600" cy="4525963"/>
          </a:xfrm>
        </p:spPr>
        <p:txBody>
          <a:bodyPr>
            <a:normAutofit fontScale="92500" lnSpcReduction="20000"/>
          </a:bodyPr>
          <a:lstStyle/>
          <a:p>
            <a:r>
              <a:rPr lang="en-US" dirty="0" smtClean="0"/>
              <a:t>Measures of centrality</a:t>
            </a:r>
          </a:p>
          <a:p>
            <a:pPr lvl="1"/>
            <a:r>
              <a:rPr lang="en-US" dirty="0" smtClean="0"/>
              <a:t>Degree centrality </a:t>
            </a:r>
          </a:p>
          <a:p>
            <a:pPr lvl="2"/>
            <a:r>
              <a:rPr lang="en-US" dirty="0" smtClean="0"/>
              <a:t>normalized</a:t>
            </a:r>
          </a:p>
          <a:p>
            <a:pPr lvl="1"/>
            <a:endParaRPr lang="en-US" dirty="0" smtClean="0"/>
          </a:p>
          <a:p>
            <a:pPr lvl="1"/>
            <a:r>
              <a:rPr lang="en-US" dirty="0" smtClean="0"/>
              <a:t>Closeness centrality</a:t>
            </a:r>
          </a:p>
          <a:p>
            <a:pPr lvl="1"/>
            <a:endParaRPr lang="en-US" dirty="0" smtClean="0"/>
          </a:p>
          <a:p>
            <a:pPr lvl="1"/>
            <a:r>
              <a:rPr lang="en-US" dirty="0" smtClean="0"/>
              <a:t>Eigenvector centrality </a:t>
            </a:r>
          </a:p>
          <a:p>
            <a:pPr lvl="2"/>
            <a:r>
              <a:rPr lang="en-US" dirty="0" smtClean="0"/>
              <a:t>normalized eigenvector of first eigenvalue of the adjacency matrix</a:t>
            </a:r>
          </a:p>
          <a:p>
            <a:pPr lvl="1"/>
            <a:endParaRPr lang="en-US" dirty="0" smtClean="0"/>
          </a:p>
          <a:p>
            <a:pPr lvl="1"/>
            <a:r>
              <a:rPr lang="en-US" dirty="0" smtClean="0"/>
              <a:t>Between-ness centrality</a:t>
            </a:r>
          </a:p>
        </p:txBody>
      </p:sp>
      <p:graphicFrame>
        <p:nvGraphicFramePr>
          <p:cNvPr id="4" name="Object 3"/>
          <p:cNvGraphicFramePr>
            <a:graphicFrameLocks noChangeAspect="1"/>
          </p:cNvGraphicFramePr>
          <p:nvPr>
            <p:extLst>
              <p:ext uri="{D42A27DB-BD31-4B8C-83A1-F6EECF244321}">
                <p14:modId xmlns:p14="http://schemas.microsoft.com/office/powerpoint/2010/main" val="3248741505"/>
              </p:ext>
            </p:extLst>
          </p:nvPr>
        </p:nvGraphicFramePr>
        <p:xfrm>
          <a:off x="4621214" y="3139917"/>
          <a:ext cx="3866620" cy="1029221"/>
        </p:xfrm>
        <a:graphic>
          <a:graphicData uri="http://schemas.openxmlformats.org/presentationml/2006/ole">
            <mc:AlternateContent xmlns:mc="http://schemas.openxmlformats.org/markup-compatibility/2006">
              <mc:Choice xmlns:v="urn:schemas-microsoft-com:vml" Requires="v">
                <p:oleObj spid="_x0000_s3077" name="Equation" r:id="rId3" imgW="1917700" imgH="584200" progId="Equation.3">
                  <p:embed/>
                </p:oleObj>
              </mc:Choice>
              <mc:Fallback>
                <p:oleObj name="Equation" r:id="rId3" imgW="1917700" imgH="584200" progId="Equation.3">
                  <p:embed/>
                  <p:pic>
                    <p:nvPicPr>
                      <p:cNvPr id="0" name=""/>
                      <p:cNvPicPr/>
                      <p:nvPr/>
                    </p:nvPicPr>
                    <p:blipFill>
                      <a:blip r:embed="rId4"/>
                      <a:stretch>
                        <a:fillRect/>
                      </a:stretch>
                    </p:blipFill>
                    <p:spPr>
                      <a:xfrm>
                        <a:off x="4621214" y="3139917"/>
                        <a:ext cx="3866620" cy="102922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47089065"/>
              </p:ext>
            </p:extLst>
          </p:nvPr>
        </p:nvGraphicFramePr>
        <p:xfrm>
          <a:off x="6100232" y="1874047"/>
          <a:ext cx="905933" cy="866245"/>
        </p:xfrm>
        <a:graphic>
          <a:graphicData uri="http://schemas.openxmlformats.org/presentationml/2006/ole">
            <mc:AlternateContent xmlns:mc="http://schemas.openxmlformats.org/markup-compatibility/2006">
              <mc:Choice xmlns:v="urn:schemas-microsoft-com:vml" Requires="v">
                <p:oleObj spid="_x0000_s3078" name="Equation" r:id="rId5" imgW="469900" imgH="444500" progId="Equation.3">
                  <p:embed/>
                </p:oleObj>
              </mc:Choice>
              <mc:Fallback>
                <p:oleObj name="Equation" r:id="rId5" imgW="469900" imgH="444500" progId="Equation.3">
                  <p:embed/>
                  <p:pic>
                    <p:nvPicPr>
                      <p:cNvPr id="0" name=""/>
                      <p:cNvPicPr/>
                      <p:nvPr/>
                    </p:nvPicPr>
                    <p:blipFill>
                      <a:blip r:embed="rId6"/>
                      <a:stretch>
                        <a:fillRect/>
                      </a:stretch>
                    </p:blipFill>
                    <p:spPr>
                      <a:xfrm>
                        <a:off x="6100232" y="1874047"/>
                        <a:ext cx="905933" cy="86624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91941638"/>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3079" name="Equation" r:id="rId7" imgW="114300" imgH="165100" progId="Equation.3">
                  <p:embed/>
                </p:oleObj>
              </mc:Choice>
              <mc:Fallback>
                <p:oleObj name="Equation" r:id="rId7" imgW="114300" imgH="165100" progId="Equation.3">
                  <p:embed/>
                  <p:pic>
                    <p:nvPicPr>
                      <p:cNvPr id="0" name=""/>
                      <p:cNvPicPr/>
                      <p:nvPr/>
                    </p:nvPicPr>
                    <p:blipFill>
                      <a:blip r:embed="rId8"/>
                      <a:stretch>
                        <a:fillRect/>
                      </a:stretch>
                    </p:blipFill>
                    <p:spPr>
                      <a:xfrm>
                        <a:off x="4514850" y="3346450"/>
                        <a:ext cx="114300" cy="1651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5659920"/>
              </p:ext>
            </p:extLst>
          </p:nvPr>
        </p:nvGraphicFramePr>
        <p:xfrm>
          <a:off x="3873124" y="5672143"/>
          <a:ext cx="5164514" cy="1249362"/>
        </p:xfrm>
        <a:graphic>
          <a:graphicData uri="http://schemas.openxmlformats.org/presentationml/2006/ole">
            <mc:AlternateContent xmlns:mc="http://schemas.openxmlformats.org/markup-compatibility/2006">
              <mc:Choice xmlns:v="urn:schemas-microsoft-com:vml" Requires="v">
                <p:oleObj spid="_x0000_s3080" name="Equation" r:id="rId9" imgW="2362200" imgH="571500" progId="Equation.3">
                  <p:embed/>
                </p:oleObj>
              </mc:Choice>
              <mc:Fallback>
                <p:oleObj name="Equation" r:id="rId9" imgW="2362200" imgH="571500" progId="Equation.3">
                  <p:embed/>
                  <p:pic>
                    <p:nvPicPr>
                      <p:cNvPr id="0" name=""/>
                      <p:cNvPicPr/>
                      <p:nvPr/>
                    </p:nvPicPr>
                    <p:blipFill>
                      <a:blip r:embed="rId10"/>
                      <a:stretch>
                        <a:fillRect/>
                      </a:stretch>
                    </p:blipFill>
                    <p:spPr>
                      <a:xfrm>
                        <a:off x="3873124" y="5672143"/>
                        <a:ext cx="5164514" cy="1249362"/>
                      </a:xfrm>
                      <a:prstGeom prst="rect">
                        <a:avLst/>
                      </a:prstGeom>
                    </p:spPr>
                  </p:pic>
                </p:oleObj>
              </mc:Fallback>
            </mc:AlternateContent>
          </a:graphicData>
        </a:graphic>
      </p:graphicFrame>
    </p:spTree>
    <p:extLst>
      <p:ext uri="{BB962C8B-B14F-4D97-AF65-F5344CB8AC3E}">
        <p14:creationId xmlns:p14="http://schemas.microsoft.com/office/powerpoint/2010/main" val="106027169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34"/>
            <a:ext cx="8229600" cy="1143000"/>
          </a:xfrm>
        </p:spPr>
        <p:txBody>
          <a:bodyPr/>
          <a:lstStyle/>
          <a:p>
            <a:r>
              <a:rPr lang="en-US" dirty="0" smtClean="0"/>
              <a:t>Graph Properties </a:t>
            </a:r>
            <a:r>
              <a:rPr lang="en-US" dirty="0" err="1" smtClean="0"/>
              <a:t>vs</a:t>
            </a:r>
            <a:r>
              <a:rPr lang="en-US" dirty="0" smtClean="0"/>
              <a:t> Biology</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836007015"/>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4098" name="Equation" r:id="rId3" imgW="114300" imgH="165100" progId="Equation.3">
                  <p:embed/>
                </p:oleObj>
              </mc:Choice>
              <mc:Fallback>
                <p:oleObj name="Equation"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sp>
        <p:nvSpPr>
          <p:cNvPr id="8" name="Content Placeholder 7"/>
          <p:cNvSpPr>
            <a:spLocks noGrp="1"/>
          </p:cNvSpPr>
          <p:nvPr>
            <p:ph idx="1"/>
          </p:nvPr>
        </p:nvSpPr>
        <p:spPr>
          <a:xfrm>
            <a:off x="97361" y="1557866"/>
            <a:ext cx="3242739" cy="4525963"/>
          </a:xfrm>
        </p:spPr>
        <p:txBody>
          <a:bodyPr>
            <a:normAutofit fontScale="92500" lnSpcReduction="10000"/>
          </a:bodyPr>
          <a:lstStyle/>
          <a:p>
            <a:r>
              <a:rPr lang="en-US" dirty="0" smtClean="0"/>
              <a:t>Centrality </a:t>
            </a:r>
            <a:br>
              <a:rPr lang="en-US" dirty="0" smtClean="0"/>
            </a:br>
            <a:r>
              <a:rPr lang="en-US" dirty="0" smtClean="0"/>
              <a:t>measures</a:t>
            </a:r>
          </a:p>
          <a:p>
            <a:pPr lvl="1"/>
            <a:r>
              <a:rPr lang="en-US" dirty="0" smtClean="0"/>
              <a:t>Subtle differences</a:t>
            </a:r>
          </a:p>
          <a:p>
            <a:pPr lvl="1"/>
            <a:endParaRPr lang="en-US" dirty="0" smtClean="0"/>
          </a:p>
          <a:p>
            <a:pPr lvl="1"/>
            <a:r>
              <a:rPr lang="en-US" dirty="0" smtClean="0"/>
              <a:t>Think about quantifying information flow from one side of the graph to the other</a:t>
            </a:r>
          </a:p>
          <a:p>
            <a:pPr lvl="1"/>
            <a:endParaRPr lang="en-US" dirty="0" smtClean="0"/>
          </a:p>
          <a:p>
            <a:endParaRPr lang="en-US" dirty="0"/>
          </a:p>
        </p:txBody>
      </p:sp>
      <p:pic>
        <p:nvPicPr>
          <p:cNvPr id="9" name="Picture 8"/>
          <p:cNvPicPr>
            <a:picLocks noChangeAspect="1"/>
          </p:cNvPicPr>
          <p:nvPr/>
        </p:nvPicPr>
        <p:blipFill>
          <a:blip r:embed="rId5"/>
          <a:stretch>
            <a:fillRect/>
          </a:stretch>
        </p:blipFill>
        <p:spPr>
          <a:xfrm>
            <a:off x="3340100" y="1066800"/>
            <a:ext cx="5803900" cy="5791200"/>
          </a:xfrm>
          <a:prstGeom prst="rect">
            <a:avLst/>
          </a:prstGeom>
        </p:spPr>
      </p:pic>
      <p:sp>
        <p:nvSpPr>
          <p:cNvPr id="10" name="TextBox 9"/>
          <p:cNvSpPr txBox="1"/>
          <p:nvPr/>
        </p:nvSpPr>
        <p:spPr>
          <a:xfrm>
            <a:off x="3442811" y="1201234"/>
            <a:ext cx="860369" cy="369332"/>
          </a:xfrm>
          <a:prstGeom prst="rect">
            <a:avLst/>
          </a:prstGeom>
          <a:noFill/>
        </p:spPr>
        <p:txBody>
          <a:bodyPr wrap="none" rtlCol="0">
            <a:spAutoFit/>
          </a:bodyPr>
          <a:lstStyle/>
          <a:p>
            <a:r>
              <a:rPr lang="en-US" dirty="0" smtClean="0"/>
              <a:t>Degree</a:t>
            </a:r>
            <a:endParaRPr lang="en-US" dirty="0"/>
          </a:p>
        </p:txBody>
      </p:sp>
      <p:sp>
        <p:nvSpPr>
          <p:cNvPr id="11" name="TextBox 10"/>
          <p:cNvSpPr txBox="1"/>
          <p:nvPr/>
        </p:nvSpPr>
        <p:spPr>
          <a:xfrm>
            <a:off x="7298837" y="1158899"/>
            <a:ext cx="1107996" cy="369332"/>
          </a:xfrm>
          <a:prstGeom prst="rect">
            <a:avLst/>
          </a:prstGeom>
          <a:noFill/>
        </p:spPr>
        <p:txBody>
          <a:bodyPr wrap="none" rtlCol="0">
            <a:spAutoFit/>
          </a:bodyPr>
          <a:lstStyle/>
          <a:p>
            <a:r>
              <a:rPr lang="en-US" dirty="0" smtClean="0"/>
              <a:t>Closeness</a:t>
            </a:r>
            <a:endParaRPr lang="en-US" dirty="0"/>
          </a:p>
        </p:txBody>
      </p:sp>
      <p:sp>
        <p:nvSpPr>
          <p:cNvPr id="12" name="TextBox 11"/>
          <p:cNvSpPr txBox="1"/>
          <p:nvPr/>
        </p:nvSpPr>
        <p:spPr>
          <a:xfrm>
            <a:off x="3442811" y="4042828"/>
            <a:ext cx="1313806" cy="369332"/>
          </a:xfrm>
          <a:prstGeom prst="rect">
            <a:avLst/>
          </a:prstGeom>
          <a:noFill/>
        </p:spPr>
        <p:txBody>
          <a:bodyPr wrap="none" rtlCol="0">
            <a:spAutoFit/>
          </a:bodyPr>
          <a:lstStyle/>
          <a:p>
            <a:r>
              <a:rPr lang="en-US" dirty="0" err="1" smtClean="0"/>
              <a:t>Betweeness</a:t>
            </a:r>
            <a:endParaRPr lang="en-US" dirty="0"/>
          </a:p>
        </p:txBody>
      </p:sp>
      <p:sp>
        <p:nvSpPr>
          <p:cNvPr id="13" name="TextBox 12"/>
          <p:cNvSpPr txBox="1"/>
          <p:nvPr/>
        </p:nvSpPr>
        <p:spPr>
          <a:xfrm>
            <a:off x="6307667" y="4052321"/>
            <a:ext cx="1406229" cy="369332"/>
          </a:xfrm>
          <a:prstGeom prst="rect">
            <a:avLst/>
          </a:prstGeom>
          <a:noFill/>
        </p:spPr>
        <p:txBody>
          <a:bodyPr wrap="none" rtlCol="0">
            <a:spAutoFit/>
          </a:bodyPr>
          <a:lstStyle/>
          <a:p>
            <a:r>
              <a:rPr lang="en-US" dirty="0" err="1" smtClean="0"/>
              <a:t>Eigenevector</a:t>
            </a:r>
            <a:endParaRPr lang="en-US" dirty="0"/>
          </a:p>
        </p:txBody>
      </p:sp>
    </p:spTree>
    <p:extLst>
      <p:ext uri="{BB962C8B-B14F-4D97-AF65-F5344CB8AC3E}">
        <p14:creationId xmlns:p14="http://schemas.microsoft.com/office/powerpoint/2010/main" val="17312986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0827"/>
          <a:stretch/>
        </p:blipFill>
        <p:spPr bwMode="auto">
          <a:xfrm>
            <a:off x="2815171" y="1381475"/>
            <a:ext cx="5552726" cy="46722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5225760" y="6671787"/>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err="1">
                <a:latin typeface="Arial" charset="0"/>
              </a:rPr>
              <a:t>Kwang</a:t>
            </a:r>
            <a:r>
              <a:rPr lang="en-GB" sz="1100" b="1" dirty="0">
                <a:latin typeface="Arial" charset="0"/>
              </a:rPr>
              <a:t>-Il </a:t>
            </a:r>
            <a:r>
              <a:rPr lang="en-GB" sz="1100" b="1" dirty="0" err="1">
                <a:latin typeface="Arial" charset="0"/>
              </a:rPr>
              <a:t>Goh</a:t>
            </a:r>
            <a:r>
              <a:rPr lang="en-GB" sz="1100" b="1" dirty="0">
                <a:latin typeface="Arial" charset="0"/>
              </a:rPr>
              <a:t> et al. PNAS 2007;104:8685-8690</a:t>
            </a:r>
          </a:p>
        </p:txBody>
      </p:sp>
      <p:sp>
        <p:nvSpPr>
          <p:cNvPr id="2" name="TextBox 1"/>
          <p:cNvSpPr txBox="1"/>
          <p:nvPr/>
        </p:nvSpPr>
        <p:spPr>
          <a:xfrm>
            <a:off x="177271" y="1883846"/>
            <a:ext cx="2149221" cy="923330"/>
          </a:xfrm>
          <a:prstGeom prst="rect">
            <a:avLst/>
          </a:prstGeom>
          <a:noFill/>
        </p:spPr>
        <p:txBody>
          <a:bodyPr wrap="none" rtlCol="0">
            <a:spAutoFit/>
          </a:bodyPr>
          <a:lstStyle/>
          <a:p>
            <a:r>
              <a:rPr lang="en-US" dirty="0" smtClean="0"/>
              <a:t>High degree proteins</a:t>
            </a:r>
            <a:br>
              <a:rPr lang="en-US" dirty="0" smtClean="0"/>
            </a:br>
            <a:r>
              <a:rPr lang="en-US" dirty="0" smtClean="0"/>
              <a:t>more likely disease </a:t>
            </a:r>
            <a:br>
              <a:rPr lang="en-US" dirty="0" smtClean="0"/>
            </a:br>
            <a:r>
              <a:rPr lang="en-US" dirty="0" smtClean="0"/>
              <a:t>associated</a:t>
            </a:r>
            <a:endParaRPr lang="en-US" dirty="0"/>
          </a:p>
        </p:txBody>
      </p:sp>
      <p:sp>
        <p:nvSpPr>
          <p:cNvPr id="9" name="TextBox 8"/>
          <p:cNvSpPr txBox="1"/>
          <p:nvPr/>
        </p:nvSpPr>
        <p:spPr>
          <a:xfrm>
            <a:off x="151049" y="4445023"/>
            <a:ext cx="2543147" cy="646331"/>
          </a:xfrm>
          <a:prstGeom prst="rect">
            <a:avLst/>
          </a:prstGeom>
          <a:noFill/>
        </p:spPr>
        <p:txBody>
          <a:bodyPr wrap="none" rtlCol="0">
            <a:spAutoFit/>
          </a:bodyPr>
          <a:lstStyle/>
          <a:p>
            <a:r>
              <a:rPr lang="en-US" dirty="0" smtClean="0"/>
              <a:t>Essential genes are much </a:t>
            </a:r>
            <a:br>
              <a:rPr lang="en-US" dirty="0" smtClean="0"/>
            </a:br>
            <a:r>
              <a:rPr lang="en-US" dirty="0" smtClean="0"/>
              <a:t>more</a:t>
            </a:r>
            <a:r>
              <a:rPr lang="en-US" dirty="0"/>
              <a:t> </a:t>
            </a:r>
            <a:r>
              <a:rPr lang="en-US" dirty="0" smtClean="0"/>
              <a:t>likely to be hubs</a:t>
            </a:r>
            <a:endParaRPr lang="en-US" dirty="0"/>
          </a:p>
        </p:txBody>
      </p:sp>
      <p:sp>
        <p:nvSpPr>
          <p:cNvPr id="1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Centrality of Disease Genes</a:t>
            </a:r>
            <a:endParaRPr lang="en-US" dirty="0"/>
          </a:p>
        </p:txBody>
      </p:sp>
    </p:spTree>
    <p:extLst>
      <p:ext uri="{BB962C8B-B14F-4D97-AF65-F5344CB8AC3E}">
        <p14:creationId xmlns:p14="http://schemas.microsoft.com/office/powerpoint/2010/main" val="295583525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Properties </a:t>
            </a:r>
            <a:r>
              <a:rPr lang="en-US" dirty="0" err="1" smtClean="0"/>
              <a:t>vs</a:t>
            </a:r>
            <a:r>
              <a:rPr lang="en-US" dirty="0" smtClean="0"/>
              <a:t> Biology</a:t>
            </a:r>
            <a:endParaRPr lang="en-US" dirty="0"/>
          </a:p>
        </p:txBody>
      </p:sp>
      <p:sp>
        <p:nvSpPr>
          <p:cNvPr id="3" name="Content Placeholder 2"/>
          <p:cNvSpPr>
            <a:spLocks noGrp="1"/>
          </p:cNvSpPr>
          <p:nvPr>
            <p:ph idx="1"/>
          </p:nvPr>
        </p:nvSpPr>
        <p:spPr>
          <a:xfrm>
            <a:off x="457200" y="1600200"/>
            <a:ext cx="4241800" cy="4770967"/>
          </a:xfrm>
        </p:spPr>
        <p:txBody>
          <a:bodyPr>
            <a:normAutofit fontScale="92500"/>
          </a:bodyPr>
          <a:lstStyle/>
          <a:p>
            <a:r>
              <a:rPr lang="en-US" dirty="0" smtClean="0"/>
              <a:t>Bottlenecks: nodes with high centrality</a:t>
            </a:r>
          </a:p>
          <a:p>
            <a:pPr lvl="1"/>
            <a:r>
              <a:rPr lang="en-US" dirty="0" smtClean="0"/>
              <a:t>Can have low or high degree</a:t>
            </a:r>
          </a:p>
          <a:p>
            <a:pPr lvl="1"/>
            <a:endParaRPr lang="en-US" dirty="0"/>
          </a:p>
          <a:p>
            <a:r>
              <a:rPr lang="en-US" dirty="0"/>
              <a:t>Centrality-Lethality Hypothesis</a:t>
            </a:r>
          </a:p>
          <a:p>
            <a:pPr lvl="1"/>
            <a:r>
              <a:rPr lang="en-US" dirty="0"/>
              <a:t>The more central a gene/protein is, the more likely it is essential</a:t>
            </a:r>
          </a:p>
          <a:p>
            <a:pPr lvl="1"/>
            <a:endParaRPr lang="en-US" dirty="0"/>
          </a:p>
        </p:txBody>
      </p:sp>
      <p:pic>
        <p:nvPicPr>
          <p:cNvPr id="4" name="Picture 3"/>
          <p:cNvPicPr>
            <a:picLocks noChangeAspect="1"/>
          </p:cNvPicPr>
          <p:nvPr/>
        </p:nvPicPr>
        <p:blipFill>
          <a:blip r:embed="rId2"/>
          <a:stretch>
            <a:fillRect/>
          </a:stretch>
        </p:blipFill>
        <p:spPr>
          <a:xfrm>
            <a:off x="4826003" y="1185327"/>
            <a:ext cx="4279602" cy="5358061"/>
          </a:xfrm>
          <a:prstGeom prst="rect">
            <a:avLst/>
          </a:prstGeom>
        </p:spPr>
      </p:pic>
      <p:sp>
        <p:nvSpPr>
          <p:cNvPr id="5" name="TextBox 4"/>
          <p:cNvSpPr txBox="1"/>
          <p:nvPr/>
        </p:nvSpPr>
        <p:spPr>
          <a:xfrm>
            <a:off x="6353791" y="6543388"/>
            <a:ext cx="2790209" cy="369332"/>
          </a:xfrm>
          <a:prstGeom prst="rect">
            <a:avLst/>
          </a:prstGeom>
          <a:noFill/>
        </p:spPr>
        <p:txBody>
          <a:bodyPr wrap="none" rtlCol="0">
            <a:spAutoFit/>
          </a:bodyPr>
          <a:lstStyle/>
          <a:p>
            <a:r>
              <a:rPr lang="en-US" dirty="0" smtClean="0"/>
              <a:t>Yu et al </a:t>
            </a:r>
            <a:r>
              <a:rPr lang="en-US" dirty="0" err="1" smtClean="0"/>
              <a:t>Plos</a:t>
            </a:r>
            <a:r>
              <a:rPr lang="en-US" dirty="0" smtClean="0"/>
              <a:t> Comp Bio 2007</a:t>
            </a:r>
            <a:endParaRPr lang="en-US" dirty="0"/>
          </a:p>
        </p:txBody>
      </p:sp>
    </p:spTree>
    <p:extLst>
      <p:ext uri="{BB962C8B-B14F-4D97-AF65-F5344CB8AC3E}">
        <p14:creationId xmlns:p14="http://schemas.microsoft.com/office/powerpoint/2010/main" val="40913031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Properties </a:t>
            </a:r>
            <a:r>
              <a:rPr lang="en-US" dirty="0" err="1" smtClean="0"/>
              <a:t>vs</a:t>
            </a:r>
            <a:r>
              <a:rPr lang="en-US" dirty="0" smtClean="0"/>
              <a:t> Biology</a:t>
            </a:r>
            <a:endParaRPr lang="en-US" dirty="0"/>
          </a:p>
        </p:txBody>
      </p:sp>
      <p:sp>
        <p:nvSpPr>
          <p:cNvPr id="3" name="Content Placeholder 2"/>
          <p:cNvSpPr>
            <a:spLocks noGrp="1"/>
          </p:cNvSpPr>
          <p:nvPr>
            <p:ph idx="1"/>
          </p:nvPr>
        </p:nvSpPr>
        <p:spPr>
          <a:xfrm>
            <a:off x="457200" y="1600200"/>
            <a:ext cx="4241800" cy="4770967"/>
          </a:xfrm>
        </p:spPr>
        <p:txBody>
          <a:bodyPr>
            <a:normAutofit fontScale="92500"/>
          </a:bodyPr>
          <a:lstStyle/>
          <a:p>
            <a:r>
              <a:rPr lang="en-US" dirty="0" smtClean="0"/>
              <a:t>Bottlenecks: nodes with high centrality</a:t>
            </a:r>
          </a:p>
          <a:p>
            <a:pPr lvl="1"/>
            <a:r>
              <a:rPr lang="en-US" dirty="0" smtClean="0"/>
              <a:t>Can have low or high degree</a:t>
            </a:r>
          </a:p>
          <a:p>
            <a:pPr lvl="1"/>
            <a:endParaRPr lang="en-US" dirty="0"/>
          </a:p>
          <a:p>
            <a:r>
              <a:rPr lang="en-US" dirty="0"/>
              <a:t>Centrality-Lethality Hypothesis</a:t>
            </a:r>
          </a:p>
          <a:p>
            <a:pPr lvl="1"/>
            <a:r>
              <a:rPr lang="en-US" dirty="0"/>
              <a:t>The more central a gene/protein is, the more likely it is essential</a:t>
            </a:r>
          </a:p>
          <a:p>
            <a:pPr lvl="1"/>
            <a:endParaRPr lang="en-US" dirty="0"/>
          </a:p>
        </p:txBody>
      </p:sp>
      <p:sp>
        <p:nvSpPr>
          <p:cNvPr id="5" name="TextBox 4"/>
          <p:cNvSpPr txBox="1"/>
          <p:nvPr/>
        </p:nvSpPr>
        <p:spPr>
          <a:xfrm>
            <a:off x="6353791" y="6543388"/>
            <a:ext cx="2790209" cy="369332"/>
          </a:xfrm>
          <a:prstGeom prst="rect">
            <a:avLst/>
          </a:prstGeom>
          <a:noFill/>
        </p:spPr>
        <p:txBody>
          <a:bodyPr wrap="none" rtlCol="0">
            <a:spAutoFit/>
          </a:bodyPr>
          <a:lstStyle/>
          <a:p>
            <a:r>
              <a:rPr lang="en-US" dirty="0" smtClean="0"/>
              <a:t>Yu et al </a:t>
            </a:r>
            <a:r>
              <a:rPr lang="en-US" dirty="0" err="1" smtClean="0"/>
              <a:t>Plos</a:t>
            </a:r>
            <a:r>
              <a:rPr lang="en-US" dirty="0" smtClean="0"/>
              <a:t> Comp Bio 2007</a:t>
            </a:r>
            <a:endParaRPr lang="en-US" dirty="0"/>
          </a:p>
        </p:txBody>
      </p:sp>
      <p:pic>
        <p:nvPicPr>
          <p:cNvPr id="7" name="Picture 6"/>
          <p:cNvPicPr>
            <a:picLocks noChangeAspect="1"/>
          </p:cNvPicPr>
          <p:nvPr/>
        </p:nvPicPr>
        <p:blipFill>
          <a:blip r:embed="rId3"/>
          <a:stretch>
            <a:fillRect/>
          </a:stretch>
        </p:blipFill>
        <p:spPr>
          <a:xfrm>
            <a:off x="4804835" y="1248301"/>
            <a:ext cx="4347639" cy="5343250"/>
          </a:xfrm>
          <a:prstGeom prst="rect">
            <a:avLst/>
          </a:prstGeom>
        </p:spPr>
      </p:pic>
    </p:spTree>
    <p:extLst>
      <p:ext uri="{BB962C8B-B14F-4D97-AF65-F5344CB8AC3E}">
        <p14:creationId xmlns:p14="http://schemas.microsoft.com/office/powerpoint/2010/main" val="7075837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57200" y="1536699"/>
            <a:ext cx="8229600" cy="5257800"/>
          </a:xfrm>
        </p:spPr>
        <p:txBody>
          <a:bodyPr>
            <a:normAutofit/>
          </a:bodyPr>
          <a:lstStyle/>
          <a:p>
            <a:r>
              <a:rPr lang="en-US" b="1" dirty="0" smtClean="0"/>
              <a:t>Day </a:t>
            </a:r>
            <a:r>
              <a:rPr lang="en-US" b="1" dirty="0"/>
              <a:t>1</a:t>
            </a:r>
            <a:r>
              <a:rPr lang="en-US" b="1" dirty="0" smtClean="0"/>
              <a:t>: Network analysis</a:t>
            </a:r>
          </a:p>
          <a:p>
            <a:pPr lvl="1"/>
            <a:r>
              <a:rPr lang="en-US" dirty="0" smtClean="0"/>
              <a:t>Network basics</a:t>
            </a:r>
          </a:p>
          <a:p>
            <a:pPr lvl="1"/>
            <a:r>
              <a:rPr lang="en-US" dirty="0" smtClean="0"/>
              <a:t>Networks and biology</a:t>
            </a:r>
            <a:endParaRPr lang="en-US" dirty="0" smtClean="0"/>
          </a:p>
          <a:p>
            <a:pPr lvl="1"/>
            <a:r>
              <a:rPr lang="en-US" dirty="0" smtClean="0"/>
              <a:t>Examples </a:t>
            </a:r>
            <a:r>
              <a:rPr lang="en-US" dirty="0" smtClean="0"/>
              <a:t>of biological networks</a:t>
            </a:r>
          </a:p>
          <a:p>
            <a:pPr lvl="1"/>
            <a:r>
              <a:rPr lang="en-US" dirty="0" smtClean="0"/>
              <a:t>Networks &amp; variant analysis</a:t>
            </a:r>
          </a:p>
          <a:p>
            <a:pPr lvl="1"/>
            <a:r>
              <a:rPr lang="en-US" dirty="0" smtClean="0"/>
              <a:t>Networks &amp; expression analysis</a:t>
            </a:r>
          </a:p>
          <a:p>
            <a:pPr lvl="1"/>
            <a:endParaRPr lang="en-US" dirty="0"/>
          </a:p>
          <a:p>
            <a:r>
              <a:rPr lang="en-US" dirty="0"/>
              <a:t>Day </a:t>
            </a:r>
            <a:r>
              <a:rPr lang="en-US" dirty="0" smtClean="0"/>
              <a:t>2: </a:t>
            </a:r>
            <a:r>
              <a:rPr lang="en-US" dirty="0" smtClean="0"/>
              <a:t>Exercises</a:t>
            </a:r>
            <a:endParaRPr lang="en-US" dirty="0"/>
          </a:p>
          <a:p>
            <a:pPr lvl="1"/>
            <a:endParaRPr lang="en-US" dirty="0"/>
          </a:p>
        </p:txBody>
      </p:sp>
      <p:sp>
        <p:nvSpPr>
          <p:cNvPr id="4" name="Slide Number Placeholder 3"/>
          <p:cNvSpPr>
            <a:spLocks noGrp="1"/>
          </p:cNvSpPr>
          <p:nvPr>
            <p:ph type="sldNum" sz="quarter" idx="12"/>
          </p:nvPr>
        </p:nvSpPr>
        <p:spPr/>
        <p:txBody>
          <a:bodyPr/>
          <a:lstStyle/>
          <a:p>
            <a:fld id="{D0C6DABB-3982-4149-9480-1DC64E7DC88E}" type="slidenum">
              <a:rPr lang="en-US" smtClean="0"/>
              <a:t>2</a:t>
            </a:fld>
            <a:endParaRPr lang="en-US"/>
          </a:p>
        </p:txBody>
      </p:sp>
    </p:spTree>
    <p:extLst>
      <p:ext uri="{BB962C8B-B14F-4D97-AF65-F5344CB8AC3E}">
        <p14:creationId xmlns:p14="http://schemas.microsoft.com/office/powerpoint/2010/main" val="34496787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Graphs</a:t>
            </a:r>
            <a:endParaRPr lang="en-US" dirty="0"/>
          </a:p>
        </p:txBody>
      </p:sp>
      <p:sp>
        <p:nvSpPr>
          <p:cNvPr id="3" name="Content Placeholder 2"/>
          <p:cNvSpPr>
            <a:spLocks noGrp="1"/>
          </p:cNvSpPr>
          <p:nvPr>
            <p:ph idx="1"/>
          </p:nvPr>
        </p:nvSpPr>
        <p:spPr>
          <a:xfrm>
            <a:off x="457200" y="1600200"/>
            <a:ext cx="8229600" cy="5046133"/>
          </a:xfrm>
        </p:spPr>
        <p:txBody>
          <a:bodyPr>
            <a:normAutofit fontScale="77500" lnSpcReduction="20000"/>
          </a:bodyPr>
          <a:lstStyle/>
          <a:p>
            <a:r>
              <a:rPr lang="en-US" dirty="0" smtClean="0"/>
              <a:t>Comparing biological networks to random networks can provide biological insight</a:t>
            </a:r>
          </a:p>
          <a:p>
            <a:endParaRPr lang="en-US" sz="3600" dirty="0"/>
          </a:p>
          <a:p>
            <a:r>
              <a:rPr lang="en-US" sz="3600" dirty="0" smtClean="0"/>
              <a:t>Original </a:t>
            </a:r>
            <a:r>
              <a:rPr lang="en-US" sz="3600" dirty="0" err="1" smtClean="0"/>
              <a:t>Erdos-Renyi</a:t>
            </a:r>
            <a:r>
              <a:rPr lang="en-US" sz="3600" dirty="0" smtClean="0"/>
              <a:t>  (not widely used)</a:t>
            </a:r>
            <a:endParaRPr lang="en-US" sz="3600" dirty="0"/>
          </a:p>
          <a:p>
            <a:pPr lvl="1"/>
            <a:r>
              <a:rPr lang="en-US" sz="3100" dirty="0" smtClean="0"/>
              <a:t>Given n vertices, all possible graphs with k edges – choose a graph at random</a:t>
            </a:r>
          </a:p>
          <a:p>
            <a:pPr lvl="1"/>
            <a:r>
              <a:rPr lang="en-US" sz="3100" dirty="0" smtClean="0"/>
              <a:t>Exactly k edges</a:t>
            </a:r>
          </a:p>
          <a:p>
            <a:endParaRPr lang="en-US" dirty="0"/>
          </a:p>
          <a:p>
            <a:r>
              <a:rPr lang="en-US" sz="3600" dirty="0" err="1" smtClean="0"/>
              <a:t>Erdos-Renyi</a:t>
            </a:r>
            <a:r>
              <a:rPr lang="en-US" sz="3600" dirty="0" smtClean="0"/>
              <a:t> (1960) / Gilbert (1959)</a:t>
            </a:r>
          </a:p>
          <a:p>
            <a:pPr lvl="1"/>
            <a:r>
              <a:rPr lang="en-US" sz="3100" dirty="0" smtClean="0"/>
              <a:t>Given n vertices, two vertices are connected by an edge with a probability p</a:t>
            </a:r>
          </a:p>
          <a:p>
            <a:pPr lvl="1"/>
            <a:r>
              <a:rPr lang="en-US" sz="3100" dirty="0" smtClean="0"/>
              <a:t>On average k edges, with the actual number following a probability distribution</a:t>
            </a:r>
            <a:endParaRPr lang="en-US" sz="3100" dirty="0"/>
          </a:p>
        </p:txBody>
      </p:sp>
    </p:spTree>
    <p:extLst>
      <p:ext uri="{BB962C8B-B14F-4D97-AF65-F5344CB8AC3E}">
        <p14:creationId xmlns:p14="http://schemas.microsoft.com/office/powerpoint/2010/main" val="20140546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a:t>
            </a:r>
            <a:r>
              <a:rPr lang="en-US" dirty="0" err="1" smtClean="0"/>
              <a:t>vs</a:t>
            </a:r>
            <a:r>
              <a:rPr lang="en-US" dirty="0" smtClean="0"/>
              <a:t> Scale Free Graphs</a:t>
            </a:r>
            <a:endParaRPr lang="en-US" dirty="0"/>
          </a:p>
        </p:txBody>
      </p:sp>
      <p:pic>
        <p:nvPicPr>
          <p:cNvPr id="5" name="Picture 4"/>
          <p:cNvPicPr>
            <a:picLocks noChangeAspect="1"/>
          </p:cNvPicPr>
          <p:nvPr/>
        </p:nvPicPr>
        <p:blipFill>
          <a:blip r:embed="rId3"/>
          <a:stretch>
            <a:fillRect/>
          </a:stretch>
        </p:blipFill>
        <p:spPr>
          <a:xfrm>
            <a:off x="4075127" y="1583272"/>
            <a:ext cx="4590506" cy="1909233"/>
          </a:xfrm>
          <a:prstGeom prst="rect">
            <a:avLst/>
          </a:prstGeom>
        </p:spPr>
      </p:pic>
      <p:sp>
        <p:nvSpPr>
          <p:cNvPr id="6" name="TextBox 5"/>
          <p:cNvSpPr txBox="1"/>
          <p:nvPr/>
        </p:nvSpPr>
        <p:spPr>
          <a:xfrm>
            <a:off x="187171" y="1723752"/>
            <a:ext cx="3601661" cy="4893647"/>
          </a:xfrm>
          <a:prstGeom prst="rect">
            <a:avLst/>
          </a:prstGeom>
          <a:noFill/>
        </p:spPr>
        <p:txBody>
          <a:bodyPr wrap="square" rtlCol="0">
            <a:spAutoFit/>
          </a:bodyPr>
          <a:lstStyle/>
          <a:p>
            <a:r>
              <a:rPr lang="en-US" sz="2400" dirty="0" smtClean="0"/>
              <a:t>Implications for error tolerance:</a:t>
            </a:r>
          </a:p>
          <a:p>
            <a:endParaRPr lang="en-US" sz="2400" dirty="0"/>
          </a:p>
          <a:p>
            <a:r>
              <a:rPr lang="en-US" sz="2400" dirty="0" smtClean="0"/>
              <a:t>P(</a:t>
            </a:r>
            <a:r>
              <a:rPr lang="en-US" sz="2400" dirty="0" err="1" smtClean="0"/>
              <a:t>deg</a:t>
            </a:r>
            <a:r>
              <a:rPr lang="en-US" sz="2400" dirty="0" smtClean="0"/>
              <a:t>=k) - k more likely to be higher in random network</a:t>
            </a:r>
          </a:p>
          <a:p>
            <a:endParaRPr lang="en-US" sz="2400" dirty="0" smtClean="0"/>
          </a:p>
          <a:p>
            <a:r>
              <a:rPr lang="en-US" sz="2400" dirty="0" smtClean="0"/>
              <a:t>More tolerant to random failures</a:t>
            </a:r>
            <a:endParaRPr lang="en-US" sz="2400" dirty="0"/>
          </a:p>
          <a:p>
            <a:endParaRPr lang="en-US" sz="2400" dirty="0" smtClean="0"/>
          </a:p>
          <a:p>
            <a:r>
              <a:rPr lang="en-US" sz="2400" dirty="0" smtClean="0"/>
              <a:t>“Attacks” targeting higher degree nodes more likely to be disruptive to function</a:t>
            </a:r>
          </a:p>
        </p:txBody>
      </p:sp>
      <p:pic>
        <p:nvPicPr>
          <p:cNvPr id="8" name="Picture 7"/>
          <p:cNvPicPr>
            <a:picLocks noChangeAspect="1"/>
          </p:cNvPicPr>
          <p:nvPr/>
        </p:nvPicPr>
        <p:blipFill>
          <a:blip r:embed="rId4"/>
          <a:stretch>
            <a:fillRect/>
          </a:stretch>
        </p:blipFill>
        <p:spPr>
          <a:xfrm>
            <a:off x="4075127" y="3923772"/>
            <a:ext cx="4611673" cy="2173317"/>
          </a:xfrm>
          <a:prstGeom prst="rect">
            <a:avLst/>
          </a:prstGeom>
        </p:spPr>
      </p:pic>
    </p:spTree>
    <p:extLst>
      <p:ext uri="{BB962C8B-B14F-4D97-AF65-F5344CB8AC3E}">
        <p14:creationId xmlns:p14="http://schemas.microsoft.com/office/powerpoint/2010/main" val="28209506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Networks have Hubs</a:t>
            </a:r>
            <a:endParaRPr lang="en-US" dirty="0"/>
          </a:p>
        </p:txBody>
      </p:sp>
      <p:sp>
        <p:nvSpPr>
          <p:cNvPr id="3" name="Content Placeholder 2"/>
          <p:cNvSpPr>
            <a:spLocks noGrp="1"/>
          </p:cNvSpPr>
          <p:nvPr>
            <p:ph idx="1"/>
          </p:nvPr>
        </p:nvSpPr>
        <p:spPr/>
        <p:txBody>
          <a:bodyPr/>
          <a:lstStyle/>
          <a:p>
            <a:r>
              <a:rPr lang="en-US" dirty="0" smtClean="0"/>
              <a:t>PPI networks, regulatory networks and many other biological networks have hubs (Nodes of high degree)</a:t>
            </a:r>
          </a:p>
          <a:p>
            <a:endParaRPr lang="en-US" dirty="0"/>
          </a:p>
          <a:p>
            <a:r>
              <a:rPr lang="en-US" dirty="0" smtClean="0"/>
              <a:t>PPI network hubs are older</a:t>
            </a:r>
            <a:r>
              <a:rPr lang="en-US" baseline="30000" dirty="0" smtClean="0"/>
              <a:t>1</a:t>
            </a:r>
            <a:r>
              <a:rPr lang="en-US" dirty="0" smtClean="0"/>
              <a:t> and more essential</a:t>
            </a:r>
            <a:r>
              <a:rPr lang="en-US" baseline="30000" dirty="0" smtClean="0"/>
              <a:t>2</a:t>
            </a:r>
            <a:r>
              <a:rPr lang="en-US" dirty="0" smtClean="0"/>
              <a:t> than random proteins in the network</a:t>
            </a:r>
            <a:endParaRPr lang="en-US" dirty="0"/>
          </a:p>
        </p:txBody>
      </p:sp>
      <p:sp>
        <p:nvSpPr>
          <p:cNvPr id="4" name="TextBox 3"/>
          <p:cNvSpPr txBox="1"/>
          <p:nvPr/>
        </p:nvSpPr>
        <p:spPr>
          <a:xfrm>
            <a:off x="5814988" y="5258330"/>
            <a:ext cx="2871812" cy="646331"/>
          </a:xfrm>
          <a:prstGeom prst="rect">
            <a:avLst/>
          </a:prstGeom>
          <a:noFill/>
        </p:spPr>
        <p:txBody>
          <a:bodyPr wrap="none" rtlCol="0">
            <a:spAutoFit/>
          </a:bodyPr>
          <a:lstStyle/>
          <a:p>
            <a:r>
              <a:rPr lang="en-US" dirty="0" smtClean="0"/>
              <a:t>1 Fraser et al, Science (2002)</a:t>
            </a:r>
          </a:p>
          <a:p>
            <a:r>
              <a:rPr lang="en-US" dirty="0" smtClean="0"/>
              <a:t>2 </a:t>
            </a:r>
            <a:r>
              <a:rPr lang="en-US" dirty="0" err="1" smtClean="0"/>
              <a:t>Jeong</a:t>
            </a:r>
            <a:r>
              <a:rPr lang="en-US" dirty="0" smtClean="0"/>
              <a:t> et al, Nature (2001)</a:t>
            </a:r>
            <a:endParaRPr lang="en-US" dirty="0"/>
          </a:p>
        </p:txBody>
      </p:sp>
    </p:spTree>
    <p:extLst>
      <p:ext uri="{BB962C8B-B14F-4D97-AF65-F5344CB8AC3E}">
        <p14:creationId xmlns:p14="http://schemas.microsoft.com/office/powerpoint/2010/main" val="27261393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723" y="-324061"/>
            <a:ext cx="8526683" cy="1143000"/>
          </a:xfrm>
        </p:spPr>
        <p:txBody>
          <a:bodyPr>
            <a:noAutofit/>
          </a:bodyPr>
          <a:lstStyle/>
          <a:p>
            <a:r>
              <a:rPr lang="en-US" sz="3600" dirty="0" smtClean="0"/>
              <a:t>Network properties of human disease genes</a:t>
            </a:r>
            <a:endParaRPr lang="en-US" sz="3600" dirty="0"/>
          </a:p>
        </p:txBody>
      </p:sp>
      <p:pic>
        <p:nvPicPr>
          <p:cNvPr id="4" name="Picture 3"/>
          <p:cNvPicPr>
            <a:picLocks noChangeAspect="1"/>
          </p:cNvPicPr>
          <p:nvPr/>
        </p:nvPicPr>
        <p:blipFill>
          <a:blip r:embed="rId3"/>
          <a:stretch>
            <a:fillRect/>
          </a:stretch>
        </p:blipFill>
        <p:spPr>
          <a:xfrm>
            <a:off x="282310" y="699054"/>
            <a:ext cx="8653240" cy="6120066"/>
          </a:xfrm>
          <a:prstGeom prst="rect">
            <a:avLst/>
          </a:prstGeom>
        </p:spPr>
      </p:pic>
      <p:sp>
        <p:nvSpPr>
          <p:cNvPr id="5" name="TextBox 4"/>
          <p:cNvSpPr txBox="1"/>
          <p:nvPr/>
        </p:nvSpPr>
        <p:spPr>
          <a:xfrm>
            <a:off x="37619" y="6601875"/>
            <a:ext cx="5698996" cy="276999"/>
          </a:xfrm>
          <a:prstGeom prst="rect">
            <a:avLst/>
          </a:prstGeom>
          <a:noFill/>
        </p:spPr>
        <p:txBody>
          <a:bodyPr wrap="none" rtlCol="0">
            <a:spAutoFit/>
          </a:bodyPr>
          <a:lstStyle/>
          <a:p>
            <a:r>
              <a:rPr lang="en-US" sz="1200" dirty="0" smtClean="0"/>
              <a:t>Furlong L. </a:t>
            </a:r>
            <a:r>
              <a:rPr lang="en-US" sz="1200" b="1" dirty="0" smtClean="0"/>
              <a:t>Human diseases through the lens of network biology </a:t>
            </a:r>
            <a:r>
              <a:rPr lang="en-US" sz="1200" dirty="0" smtClean="0"/>
              <a:t>Trends in Genetics 2013</a:t>
            </a:r>
            <a:endParaRPr lang="en-US" sz="1200" dirty="0"/>
          </a:p>
        </p:txBody>
      </p:sp>
      <p:sp>
        <p:nvSpPr>
          <p:cNvPr id="7" name="Slide Number Placeholder 6"/>
          <p:cNvSpPr>
            <a:spLocks noGrp="1"/>
          </p:cNvSpPr>
          <p:nvPr>
            <p:ph type="sldNum" sz="quarter" idx="12"/>
          </p:nvPr>
        </p:nvSpPr>
        <p:spPr/>
        <p:txBody>
          <a:bodyPr/>
          <a:lstStyle/>
          <a:p>
            <a:fld id="{94E7AB29-E49F-3040-B9E3-0707F1166A50}" type="slidenum">
              <a:rPr lang="en-US" smtClean="0"/>
              <a:t>23</a:t>
            </a:fld>
            <a:endParaRPr lang="en-US"/>
          </a:p>
        </p:txBody>
      </p:sp>
      <p:sp>
        <p:nvSpPr>
          <p:cNvPr id="8" name="TextBox 7"/>
          <p:cNvSpPr txBox="1"/>
          <p:nvPr/>
        </p:nvSpPr>
        <p:spPr>
          <a:xfrm>
            <a:off x="547650" y="644174"/>
            <a:ext cx="1082348" cy="369332"/>
          </a:xfrm>
          <a:prstGeom prst="rect">
            <a:avLst/>
          </a:prstGeom>
          <a:noFill/>
        </p:spPr>
        <p:txBody>
          <a:bodyPr wrap="none" rtlCol="0">
            <a:spAutoFit/>
          </a:bodyPr>
          <a:lstStyle/>
          <a:p>
            <a:r>
              <a:rPr lang="en-US" b="1" dirty="0" smtClean="0"/>
              <a:t>Topology</a:t>
            </a:r>
            <a:endParaRPr lang="en-US" b="1" dirty="0"/>
          </a:p>
        </p:txBody>
      </p:sp>
      <p:sp>
        <p:nvSpPr>
          <p:cNvPr id="9" name="TextBox 8"/>
          <p:cNvSpPr txBox="1"/>
          <p:nvPr/>
        </p:nvSpPr>
        <p:spPr>
          <a:xfrm>
            <a:off x="547651" y="3541865"/>
            <a:ext cx="1412654" cy="369332"/>
          </a:xfrm>
          <a:prstGeom prst="rect">
            <a:avLst/>
          </a:prstGeom>
          <a:noFill/>
        </p:spPr>
        <p:txBody>
          <a:bodyPr wrap="none" rtlCol="0">
            <a:spAutoFit/>
          </a:bodyPr>
          <a:lstStyle/>
          <a:p>
            <a:r>
              <a:rPr lang="en-US" b="1" dirty="0" smtClean="0"/>
              <a:t>Perturbation</a:t>
            </a:r>
            <a:endParaRPr lang="en-US" b="1" dirty="0"/>
          </a:p>
        </p:txBody>
      </p:sp>
      <p:sp>
        <p:nvSpPr>
          <p:cNvPr id="10" name="TextBox 9"/>
          <p:cNvSpPr txBox="1"/>
          <p:nvPr/>
        </p:nvSpPr>
        <p:spPr>
          <a:xfrm>
            <a:off x="4590935" y="644174"/>
            <a:ext cx="1261884" cy="369332"/>
          </a:xfrm>
          <a:prstGeom prst="rect">
            <a:avLst/>
          </a:prstGeom>
          <a:noFill/>
        </p:spPr>
        <p:txBody>
          <a:bodyPr wrap="none" rtlCol="0">
            <a:spAutoFit/>
          </a:bodyPr>
          <a:lstStyle/>
          <a:p>
            <a:r>
              <a:rPr lang="en-US" b="1" dirty="0" smtClean="0"/>
              <a:t>Modularity</a:t>
            </a:r>
            <a:endParaRPr lang="en-US" b="1" dirty="0"/>
          </a:p>
        </p:txBody>
      </p:sp>
      <p:sp>
        <p:nvSpPr>
          <p:cNvPr id="11" name="TextBox 10"/>
          <p:cNvSpPr txBox="1"/>
          <p:nvPr/>
        </p:nvSpPr>
        <p:spPr>
          <a:xfrm>
            <a:off x="4590936" y="3541866"/>
            <a:ext cx="1424939" cy="369332"/>
          </a:xfrm>
          <a:prstGeom prst="rect">
            <a:avLst/>
          </a:prstGeom>
          <a:noFill/>
        </p:spPr>
        <p:txBody>
          <a:bodyPr wrap="none" rtlCol="0">
            <a:spAutoFit/>
          </a:bodyPr>
          <a:lstStyle/>
          <a:p>
            <a:r>
              <a:rPr lang="en-US" b="1" dirty="0" smtClean="0"/>
              <a:t>Environment</a:t>
            </a:r>
            <a:endParaRPr lang="en-US" b="1" dirty="0"/>
          </a:p>
        </p:txBody>
      </p:sp>
    </p:spTree>
    <p:extLst>
      <p:ext uri="{BB962C8B-B14F-4D97-AF65-F5344CB8AC3E}">
        <p14:creationId xmlns:p14="http://schemas.microsoft.com/office/powerpoint/2010/main" val="41744842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Algorithmic and Statistical Tasks Involving Graphical Models</a:t>
            </a:r>
            <a:endParaRPr lang="en-US" dirty="0"/>
          </a:p>
        </p:txBody>
      </p:sp>
    </p:spTree>
    <p:extLst>
      <p:ext uri="{BB962C8B-B14F-4D97-AF65-F5344CB8AC3E}">
        <p14:creationId xmlns:p14="http://schemas.microsoft.com/office/powerpoint/2010/main" val="29680640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Problems on Graphs</a:t>
            </a:r>
            <a:endParaRPr lang="en-US" dirty="0"/>
          </a:p>
        </p:txBody>
      </p:sp>
      <p:sp>
        <p:nvSpPr>
          <p:cNvPr id="3" name="Content Placeholder 2"/>
          <p:cNvSpPr>
            <a:spLocks noGrp="1"/>
          </p:cNvSpPr>
          <p:nvPr>
            <p:ph idx="1"/>
          </p:nvPr>
        </p:nvSpPr>
        <p:spPr>
          <a:xfrm>
            <a:off x="457200" y="1600200"/>
            <a:ext cx="5174124" cy="4525963"/>
          </a:xfrm>
        </p:spPr>
        <p:txBody>
          <a:bodyPr>
            <a:normAutofit lnSpcReduction="10000"/>
          </a:bodyPr>
          <a:lstStyle/>
          <a:p>
            <a:r>
              <a:rPr lang="en-US" dirty="0" smtClean="0"/>
              <a:t>Clique/motif counting</a:t>
            </a:r>
          </a:p>
          <a:p>
            <a:endParaRPr lang="en-US" dirty="0"/>
          </a:p>
          <a:p>
            <a:r>
              <a:rPr lang="en-US" dirty="0" smtClean="0"/>
              <a:t>Module/community finding</a:t>
            </a:r>
          </a:p>
          <a:p>
            <a:endParaRPr lang="en-US" dirty="0"/>
          </a:p>
          <a:p>
            <a:r>
              <a:rPr lang="en-US" dirty="0" smtClean="0"/>
              <a:t>Shortest path in a weighted or directed graph</a:t>
            </a:r>
          </a:p>
          <a:p>
            <a:endParaRPr lang="en-US" dirty="0"/>
          </a:p>
          <a:p>
            <a:r>
              <a:rPr lang="en-US" dirty="0" smtClean="0"/>
              <a:t>Graph partitioning</a:t>
            </a:r>
            <a:endParaRPr lang="en-US" dirty="0"/>
          </a:p>
        </p:txBody>
      </p:sp>
      <p:pic>
        <p:nvPicPr>
          <p:cNvPr id="4" name="Picture 3"/>
          <p:cNvPicPr>
            <a:picLocks noChangeAspect="1"/>
          </p:cNvPicPr>
          <p:nvPr/>
        </p:nvPicPr>
        <p:blipFill>
          <a:blip r:embed="rId3"/>
          <a:stretch>
            <a:fillRect/>
          </a:stretch>
        </p:blipFill>
        <p:spPr>
          <a:xfrm>
            <a:off x="6232763" y="1739526"/>
            <a:ext cx="2371222" cy="2484394"/>
          </a:xfrm>
          <a:prstGeom prst="rect">
            <a:avLst/>
          </a:prstGeom>
        </p:spPr>
      </p:pic>
    </p:spTree>
    <p:extLst>
      <p:ext uri="{BB962C8B-B14F-4D97-AF65-F5344CB8AC3E}">
        <p14:creationId xmlns:p14="http://schemas.microsoft.com/office/powerpoint/2010/main" val="32621807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Problems on Graphs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Hypothesis testing with networks</a:t>
            </a:r>
          </a:p>
          <a:p>
            <a:pPr lvl="1"/>
            <a:r>
              <a:rPr lang="en-US" dirty="0" smtClean="0"/>
              <a:t>Determine if motif is over-represented</a:t>
            </a:r>
          </a:p>
          <a:p>
            <a:pPr lvl="1"/>
            <a:r>
              <a:rPr lang="en-US" dirty="0" smtClean="0"/>
              <a:t>Compare behavior of groups of nodes</a:t>
            </a:r>
          </a:p>
          <a:p>
            <a:pPr lvl="1"/>
            <a:r>
              <a:rPr lang="en-US" dirty="0" smtClean="0"/>
              <a:t>Test randomness of spatial distributions on the network</a:t>
            </a:r>
          </a:p>
          <a:p>
            <a:pPr lvl="1"/>
            <a:r>
              <a:rPr lang="en-US" dirty="0" smtClean="0"/>
              <a:t>Compare properties of two networks</a:t>
            </a:r>
            <a:endParaRPr lang="en-US" dirty="0"/>
          </a:p>
          <a:p>
            <a:endParaRPr lang="en-US" dirty="0" smtClean="0"/>
          </a:p>
          <a:p>
            <a:r>
              <a:rPr lang="en-US" dirty="0" smtClean="0"/>
              <a:t>Theoretical null models often not available</a:t>
            </a:r>
          </a:p>
          <a:p>
            <a:pPr lvl="1"/>
            <a:r>
              <a:rPr lang="en-US" dirty="0" smtClean="0"/>
              <a:t>Need background of random expectation</a:t>
            </a:r>
          </a:p>
          <a:p>
            <a:pPr lvl="1"/>
            <a:r>
              <a:rPr lang="en-US" dirty="0" smtClean="0"/>
              <a:t>"observations" or scores in network data are not "independent" samplings from populations</a:t>
            </a:r>
          </a:p>
          <a:p>
            <a:pPr lvl="1"/>
            <a:r>
              <a:rPr lang="en-US" dirty="0" smtClean="0"/>
              <a:t>Violates assumptions of many statistical tests</a:t>
            </a:r>
          </a:p>
          <a:p>
            <a:pPr lvl="1"/>
            <a:endParaRPr lang="en-US" dirty="0" smtClean="0"/>
          </a:p>
          <a:p>
            <a:pPr lvl="1"/>
            <a:endParaRPr lang="en-US" dirty="0"/>
          </a:p>
        </p:txBody>
      </p:sp>
    </p:spTree>
    <p:extLst>
      <p:ext uri="{BB962C8B-B14F-4D97-AF65-F5344CB8AC3E}">
        <p14:creationId xmlns:p14="http://schemas.microsoft.com/office/powerpoint/2010/main" val="32037500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Problems on Graphs </a:t>
            </a:r>
            <a:endParaRPr lang="en-US" dirty="0"/>
          </a:p>
        </p:txBody>
      </p:sp>
      <p:sp>
        <p:nvSpPr>
          <p:cNvPr id="3" name="Content Placeholder 2"/>
          <p:cNvSpPr>
            <a:spLocks noGrp="1"/>
          </p:cNvSpPr>
          <p:nvPr>
            <p:ph idx="1"/>
          </p:nvPr>
        </p:nvSpPr>
        <p:spPr>
          <a:xfrm>
            <a:off x="457200" y="1600200"/>
            <a:ext cx="3766293" cy="4525963"/>
          </a:xfrm>
        </p:spPr>
        <p:txBody>
          <a:bodyPr/>
          <a:lstStyle/>
          <a:p>
            <a:r>
              <a:rPr lang="en-US" dirty="0" smtClean="0"/>
              <a:t>Degree-preserving Permutation</a:t>
            </a:r>
          </a:p>
          <a:p>
            <a:pPr lvl="1"/>
            <a:r>
              <a:rPr lang="en-US" dirty="0" smtClean="0"/>
              <a:t>Would you expect to see a statistic as extreme as </a:t>
            </a:r>
            <a:r>
              <a:rPr lang="en-US" i="1" dirty="0" smtClean="0"/>
              <a:t>t</a:t>
            </a:r>
            <a:r>
              <a:rPr lang="en-US" dirty="0" smtClean="0"/>
              <a:t> in a random network WITH THE SAME PROPERTIES?</a:t>
            </a:r>
          </a:p>
          <a:p>
            <a:pPr lvl="1"/>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58323922"/>
              </p:ext>
            </p:extLst>
          </p:nvPr>
        </p:nvGraphicFramePr>
        <p:xfrm>
          <a:off x="5443844" y="2436061"/>
          <a:ext cx="1828800" cy="1828800"/>
        </p:xfrm>
        <a:graphic>
          <a:graphicData uri="http://schemas.openxmlformats.org/drawingml/2006/table">
            <a:tbl>
              <a:tblPr firstRow="1" bandRow="1">
                <a:tableStyleId>{D7AC3CCA-C797-4891-BE02-D94E43425B78}</a:tableStyleId>
              </a:tblPr>
              <a:tblGrid>
                <a:gridCol w="365760"/>
                <a:gridCol w="365760"/>
                <a:gridCol w="365760"/>
                <a:gridCol w="387613"/>
                <a:gridCol w="343907"/>
              </a:tblGrid>
              <a:tr h="36576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6576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r>
              <a:tr h="3657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657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6" name="TextBox 5"/>
          <p:cNvSpPr txBox="1"/>
          <p:nvPr/>
        </p:nvSpPr>
        <p:spPr>
          <a:xfrm>
            <a:off x="4223493" y="4970065"/>
            <a:ext cx="4764345" cy="1200328"/>
          </a:xfrm>
          <a:prstGeom prst="rect">
            <a:avLst/>
          </a:prstGeom>
          <a:noFill/>
        </p:spPr>
        <p:txBody>
          <a:bodyPr wrap="none" rtlCol="0">
            <a:spAutoFit/>
          </a:bodyPr>
          <a:lstStyle/>
          <a:p>
            <a:r>
              <a:rPr lang="en-US" sz="2400" dirty="0" smtClean="0"/>
              <a:t>Corresponds to an adjacency matrix</a:t>
            </a:r>
            <a:br>
              <a:rPr lang="en-US" sz="2400" dirty="0" smtClean="0"/>
            </a:br>
            <a:r>
              <a:rPr lang="en-US" sz="2400" dirty="0" smtClean="0"/>
              <a:t>where the row and column sums are </a:t>
            </a:r>
            <a:br>
              <a:rPr lang="en-US" sz="2400" dirty="0" smtClean="0"/>
            </a:br>
            <a:r>
              <a:rPr lang="en-US" sz="2400" dirty="0" smtClean="0"/>
              <a:t>the same.</a:t>
            </a:r>
            <a:endParaRPr lang="en-US" sz="2400" dirty="0"/>
          </a:p>
        </p:txBody>
      </p:sp>
    </p:spTree>
    <p:extLst>
      <p:ext uri="{BB962C8B-B14F-4D97-AF65-F5344CB8AC3E}">
        <p14:creationId xmlns:p14="http://schemas.microsoft.com/office/powerpoint/2010/main" val="11714654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4638"/>
            <a:ext cx="8229600" cy="1143000"/>
          </a:xfrm>
        </p:spPr>
        <p:txBody>
          <a:bodyPr>
            <a:normAutofit/>
          </a:bodyPr>
          <a:lstStyle/>
          <a:p>
            <a:r>
              <a:rPr lang="en-US" dirty="0" smtClean="0"/>
              <a:t>Break</a:t>
            </a:r>
            <a:endParaRPr lang="en-US" dirty="0"/>
          </a:p>
        </p:txBody>
      </p:sp>
    </p:spTree>
    <p:extLst>
      <p:ext uri="{BB962C8B-B14F-4D97-AF65-F5344CB8AC3E}">
        <p14:creationId xmlns:p14="http://schemas.microsoft.com/office/powerpoint/2010/main" val="8092422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fontScale="90000"/>
          </a:bodyPr>
          <a:lstStyle/>
          <a:p>
            <a:pPr eaLnBrk="1" hangingPunct="1">
              <a:defRPr/>
            </a:pPr>
            <a:r>
              <a:rPr lang="en-US" sz="3600" dirty="0" smtClean="0">
                <a:cs typeface="+mj-cs"/>
              </a:rPr>
              <a:t>Example: Motif searches in 3 different contexts</a:t>
            </a:r>
          </a:p>
        </p:txBody>
      </p:sp>
      <p:pic>
        <p:nvPicPr>
          <p:cNvPr id="2150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2223"/>
          <a:stretch>
            <a:fillRect/>
          </a:stretch>
        </p:blipFill>
        <p:spPr>
          <a:xfrm>
            <a:off x="381000" y="2133600"/>
            <a:ext cx="8382000" cy="2278063"/>
          </a:xfrm>
        </p:spPr>
      </p:pic>
      <p:sp>
        <p:nvSpPr>
          <p:cNvPr id="21507" name="TextBox 1"/>
          <p:cNvSpPr txBox="1">
            <a:spLocks noChangeArrowheads="1"/>
          </p:cNvSpPr>
          <p:nvPr/>
        </p:nvSpPr>
        <p:spPr bwMode="auto">
          <a:xfrm>
            <a:off x="381000" y="5181600"/>
            <a:ext cx="8305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How many motifs (connected </a:t>
            </a:r>
            <a:r>
              <a:rPr lang="en-US" sz="1800" dirty="0" err="1"/>
              <a:t>subgraph</a:t>
            </a:r>
            <a:r>
              <a:rPr lang="en-US" sz="1800" dirty="0"/>
              <a:t> topologies) exist involving three nodes?</a:t>
            </a:r>
          </a:p>
          <a:p>
            <a:pPr eaLnBrk="1" hangingPunct="1"/>
            <a:endParaRPr lang="en-US" sz="1800" dirty="0"/>
          </a:p>
          <a:p>
            <a:pPr eaLnBrk="1" hangingPunct="1"/>
            <a:r>
              <a:rPr lang="en-US" sz="1800" dirty="0"/>
              <a:t>If the graph is undirected?</a:t>
            </a:r>
          </a:p>
          <a:p>
            <a:pPr eaLnBrk="1" hangingPunct="1"/>
            <a:endParaRPr lang="en-US" sz="1800" dirty="0"/>
          </a:p>
          <a:p>
            <a:pPr eaLnBrk="1" hangingPunct="1"/>
            <a:r>
              <a:rPr lang="en-US" sz="1800" dirty="0"/>
              <a:t>If the graph is directed? </a:t>
            </a:r>
          </a:p>
        </p:txBody>
      </p:sp>
    </p:spTree>
    <p:extLst>
      <p:ext uri="{BB962C8B-B14F-4D97-AF65-F5344CB8AC3E}">
        <p14:creationId xmlns:p14="http://schemas.microsoft.com/office/powerpoint/2010/main" val="1546369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Networks?</a:t>
            </a:r>
            <a:endParaRPr lang="en-US" dirty="0"/>
          </a:p>
        </p:txBody>
      </p:sp>
      <p:pic>
        <p:nvPicPr>
          <p:cNvPr id="7" name="Content Placeholder 6"/>
          <p:cNvPicPr>
            <a:picLocks noGrp="1" noChangeAspect="1"/>
          </p:cNvPicPr>
          <p:nvPr>
            <p:ph idx="1"/>
          </p:nvPr>
        </p:nvPicPr>
        <p:blipFill>
          <a:blip r:embed="rId2"/>
          <a:srcRect t="14664" b="14664"/>
          <a:stretch>
            <a:fillRect/>
          </a:stretch>
        </p:blipFill>
        <p:spPr/>
      </p:pic>
    </p:spTree>
    <p:extLst>
      <p:ext uri="{BB962C8B-B14F-4D97-AF65-F5344CB8AC3E}">
        <p14:creationId xmlns:p14="http://schemas.microsoft.com/office/powerpoint/2010/main" val="8557227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r>
              <a:rPr lang="en-US" smtClean="0">
                <a:cs typeface="+mj-cs"/>
              </a:rPr>
              <a:t> All 3-node directed subgraphs</a:t>
            </a:r>
          </a:p>
        </p:txBody>
      </p:sp>
      <p:pic>
        <p:nvPicPr>
          <p:cNvPr id="22530"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057400"/>
            <a:ext cx="8229600" cy="2727325"/>
          </a:xfrm>
        </p:spPr>
      </p:pic>
      <p:sp>
        <p:nvSpPr>
          <p:cNvPr id="65540" name="Text Box 4"/>
          <p:cNvSpPr txBox="1">
            <a:spLocks noChangeArrowheads="1"/>
          </p:cNvSpPr>
          <p:nvPr/>
        </p:nvSpPr>
        <p:spPr bwMode="auto">
          <a:xfrm>
            <a:off x="457200" y="5384796"/>
            <a:ext cx="8696224"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cs typeface="+mn-cs"/>
              </a:rPr>
              <a:t>What is the frequency of each in the network</a:t>
            </a:r>
            <a:r>
              <a:rPr lang="en-US" sz="2400" i="1" dirty="0" smtClean="0">
                <a:cs typeface="+mn-cs"/>
              </a:rPr>
              <a:t>?</a:t>
            </a:r>
          </a:p>
          <a:p>
            <a:pPr>
              <a:defRPr/>
            </a:pPr>
            <a:endParaRPr lang="en-US" sz="2400" i="1" dirty="0"/>
          </a:p>
          <a:p>
            <a:pPr>
              <a:defRPr/>
            </a:pPr>
            <a:r>
              <a:rPr lang="en-US" sz="2400" i="1" dirty="0" smtClean="0">
                <a:cs typeface="+mn-cs"/>
              </a:rPr>
              <a:t>Are any of these motifs overrepresented? (would suggest function)</a:t>
            </a:r>
            <a:endParaRPr lang="en-US" sz="2400" i="1" dirty="0">
              <a:cs typeface="+mn-cs"/>
            </a:endParaRPr>
          </a:p>
        </p:txBody>
      </p:sp>
    </p:spTree>
    <p:extLst>
      <p:ext uri="{BB962C8B-B14F-4D97-AF65-F5344CB8AC3E}">
        <p14:creationId xmlns:p14="http://schemas.microsoft.com/office/powerpoint/2010/main" val="195102000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r>
              <a:rPr lang="en-US" smtClean="0">
                <a:cs typeface="+mj-cs"/>
              </a:rPr>
              <a:t>Outline of the Approach</a:t>
            </a:r>
          </a:p>
        </p:txBody>
      </p:sp>
      <p:sp>
        <p:nvSpPr>
          <p:cNvPr id="66563" name="Rectangle 3"/>
          <p:cNvSpPr>
            <a:spLocks noGrp="1" noChangeArrowheads="1"/>
          </p:cNvSpPr>
          <p:nvPr>
            <p:ph type="body" idx="1"/>
          </p:nvPr>
        </p:nvSpPr>
        <p:spPr/>
        <p:txBody>
          <a:bodyPr/>
          <a:lstStyle/>
          <a:p>
            <a:pPr eaLnBrk="1" hangingPunct="1">
              <a:lnSpc>
                <a:spcPct val="80000"/>
              </a:lnSpc>
              <a:defRPr/>
            </a:pPr>
            <a:r>
              <a:rPr lang="en-US" sz="2400" dirty="0" smtClean="0">
                <a:cs typeface="+mn-cs"/>
              </a:rPr>
              <a:t>Search network to identify all possible </a:t>
            </a:r>
            <a:r>
              <a:rPr lang="en-US" sz="2400" i="1" dirty="0" smtClean="0">
                <a:cs typeface="+mn-cs"/>
              </a:rPr>
              <a:t>n</a:t>
            </a:r>
            <a:r>
              <a:rPr lang="en-US" sz="2400" dirty="0" smtClean="0">
                <a:cs typeface="+mn-cs"/>
              </a:rPr>
              <a:t>-node connected </a:t>
            </a:r>
            <a:r>
              <a:rPr lang="en-US" sz="2400" dirty="0" err="1" smtClean="0">
                <a:cs typeface="+mn-cs"/>
              </a:rPr>
              <a:t>subgraphs</a:t>
            </a:r>
            <a:r>
              <a:rPr lang="en-US" sz="2400" dirty="0" smtClean="0">
                <a:cs typeface="+mn-cs"/>
              </a:rPr>
              <a:t> (here </a:t>
            </a:r>
            <a:r>
              <a:rPr lang="en-US" sz="2400" i="1" dirty="0" smtClean="0">
                <a:cs typeface="+mn-cs"/>
              </a:rPr>
              <a:t>n</a:t>
            </a:r>
            <a:r>
              <a:rPr lang="en-US" sz="2400" dirty="0" smtClean="0">
                <a:cs typeface="+mn-cs"/>
              </a:rPr>
              <a:t>=3 or 4)</a:t>
            </a:r>
          </a:p>
          <a:p>
            <a:pPr eaLnBrk="1" hangingPunct="1">
              <a:lnSpc>
                <a:spcPct val="80000"/>
              </a:lnSpc>
              <a:defRPr/>
            </a:pPr>
            <a:endParaRPr lang="en-US" sz="2400" dirty="0" smtClean="0">
              <a:cs typeface="+mn-cs"/>
            </a:endParaRPr>
          </a:p>
          <a:p>
            <a:pPr eaLnBrk="1" hangingPunct="1">
              <a:lnSpc>
                <a:spcPct val="80000"/>
              </a:lnSpc>
              <a:defRPr/>
            </a:pPr>
            <a:r>
              <a:rPr lang="en-US" sz="2400" dirty="0" smtClean="0">
                <a:cs typeface="+mn-cs"/>
              </a:rPr>
              <a:t>Get # occurrences of each </a:t>
            </a:r>
            <a:r>
              <a:rPr lang="en-US" sz="2400" dirty="0" err="1" smtClean="0">
                <a:cs typeface="+mn-cs"/>
              </a:rPr>
              <a:t>subgraph</a:t>
            </a:r>
            <a:r>
              <a:rPr lang="en-US" sz="2400" dirty="0" smtClean="0">
                <a:cs typeface="+mn-cs"/>
              </a:rPr>
              <a:t> type</a:t>
            </a:r>
          </a:p>
          <a:p>
            <a:pPr eaLnBrk="1" hangingPunct="1">
              <a:lnSpc>
                <a:spcPct val="80000"/>
              </a:lnSpc>
              <a:defRPr/>
            </a:pPr>
            <a:endParaRPr lang="en-US" sz="2400" dirty="0" smtClean="0">
              <a:cs typeface="+mn-cs"/>
            </a:endParaRPr>
          </a:p>
          <a:p>
            <a:pPr eaLnBrk="1" hangingPunct="1">
              <a:lnSpc>
                <a:spcPct val="80000"/>
              </a:lnSpc>
              <a:defRPr/>
            </a:pPr>
            <a:r>
              <a:rPr lang="en-US" sz="2400" dirty="0" smtClean="0">
                <a:cs typeface="+mn-cs"/>
              </a:rPr>
              <a:t>The significance for each type is determined using permutation testing, in which the above process is repeated for many randomized networks (preserving </a:t>
            </a:r>
            <a:r>
              <a:rPr lang="en-US" sz="2400" dirty="0" smtClean="0">
                <a:cs typeface="+mn-cs"/>
              </a:rPr>
              <a:t>node </a:t>
            </a:r>
            <a:r>
              <a:rPr lang="en-US" sz="2400" dirty="0" smtClean="0">
                <a:cs typeface="+mn-cs"/>
              </a:rPr>
              <a:t>degrees– why?)</a:t>
            </a:r>
          </a:p>
          <a:p>
            <a:pPr eaLnBrk="1" hangingPunct="1">
              <a:lnSpc>
                <a:spcPct val="80000"/>
              </a:lnSpc>
              <a:defRPr/>
            </a:pPr>
            <a:endParaRPr lang="en-US" sz="2400" dirty="0" smtClean="0">
              <a:cs typeface="+mn-cs"/>
            </a:endParaRPr>
          </a:p>
          <a:p>
            <a:pPr eaLnBrk="1" hangingPunct="1">
              <a:lnSpc>
                <a:spcPct val="80000"/>
              </a:lnSpc>
              <a:defRPr/>
            </a:pPr>
            <a:r>
              <a:rPr lang="en-US" sz="2400" dirty="0" smtClean="0">
                <a:cs typeface="+mn-cs"/>
              </a:rPr>
              <a:t>Use random distributions to compute a p-value for each </a:t>
            </a:r>
            <a:r>
              <a:rPr lang="en-US" sz="2400" dirty="0" err="1" smtClean="0">
                <a:cs typeface="+mn-cs"/>
              </a:rPr>
              <a:t>subgraph</a:t>
            </a:r>
            <a:r>
              <a:rPr lang="en-US" sz="2400" dirty="0" smtClean="0">
                <a:cs typeface="+mn-cs"/>
              </a:rPr>
              <a:t> type.  The </a:t>
            </a:r>
            <a:r>
              <a:rPr lang="ja-JP" altLang="en-US" sz="2400" dirty="0" smtClean="0">
                <a:latin typeface="Arial"/>
                <a:cs typeface="+mn-cs"/>
              </a:rPr>
              <a:t>“</a:t>
            </a:r>
            <a:r>
              <a:rPr lang="en-US" sz="2400" dirty="0" smtClean="0">
                <a:cs typeface="+mn-cs"/>
              </a:rPr>
              <a:t>network motifs</a:t>
            </a:r>
            <a:r>
              <a:rPr lang="ja-JP" altLang="en-US" sz="2400" dirty="0" smtClean="0">
                <a:latin typeface="Arial"/>
                <a:cs typeface="+mn-cs"/>
              </a:rPr>
              <a:t>”</a:t>
            </a:r>
            <a:r>
              <a:rPr lang="en-US" sz="2400" dirty="0" smtClean="0">
                <a:cs typeface="+mn-cs"/>
              </a:rPr>
              <a:t> are </a:t>
            </a:r>
            <a:r>
              <a:rPr lang="en-US" sz="2400" dirty="0" err="1" smtClean="0">
                <a:cs typeface="+mn-cs"/>
              </a:rPr>
              <a:t>subgraphs</a:t>
            </a:r>
            <a:r>
              <a:rPr lang="en-US" sz="2400" dirty="0" smtClean="0">
                <a:cs typeface="+mn-cs"/>
              </a:rPr>
              <a:t> with p &lt; </a:t>
            </a:r>
            <a:r>
              <a:rPr lang="en-US" sz="2400" dirty="0" smtClean="0">
                <a:cs typeface="+mn-cs"/>
              </a:rPr>
              <a:t>0.001 (why?)</a:t>
            </a:r>
            <a:endParaRPr lang="en-US" sz="2400" dirty="0" smtClean="0">
              <a:cs typeface="+mn-cs"/>
            </a:endParaRPr>
          </a:p>
        </p:txBody>
      </p:sp>
    </p:spTree>
    <p:extLst>
      <p:ext uri="{BB962C8B-B14F-4D97-AF65-F5344CB8AC3E}">
        <p14:creationId xmlns:p14="http://schemas.microsoft.com/office/powerpoint/2010/main" val="318051341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152400"/>
            <a:ext cx="8229600" cy="487363"/>
          </a:xfrm>
        </p:spPr>
        <p:txBody>
          <a:bodyPr>
            <a:normAutofit fontScale="90000"/>
          </a:bodyPr>
          <a:lstStyle/>
          <a:p>
            <a:pPr eaLnBrk="1" hangingPunct="1">
              <a:defRPr/>
            </a:pPr>
            <a:r>
              <a:rPr lang="en-US" sz="3200" smtClean="0">
                <a:cs typeface="+mj-cs"/>
              </a:rPr>
              <a:t>Schematic view of network motif detection</a:t>
            </a:r>
          </a:p>
        </p:txBody>
      </p:sp>
      <p:pic>
        <p:nvPicPr>
          <p:cNvPr id="2457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914400"/>
            <a:ext cx="8229600" cy="5202238"/>
          </a:xfrm>
        </p:spPr>
      </p:pic>
      <p:sp>
        <p:nvSpPr>
          <p:cNvPr id="67588" name="Text Box 4"/>
          <p:cNvSpPr txBox="1">
            <a:spLocks noChangeArrowheads="1"/>
          </p:cNvSpPr>
          <p:nvPr/>
        </p:nvSpPr>
        <p:spPr bwMode="auto">
          <a:xfrm>
            <a:off x="457200" y="6248400"/>
            <a:ext cx="696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cs typeface="+mn-cs"/>
              </a:rPr>
              <a:t>Networks are randomized preserving node degree</a:t>
            </a:r>
          </a:p>
        </p:txBody>
      </p:sp>
    </p:spTree>
    <p:extLst>
      <p:ext uri="{BB962C8B-B14F-4D97-AF65-F5344CB8AC3E}">
        <p14:creationId xmlns:p14="http://schemas.microsoft.com/office/powerpoint/2010/main" val="14422246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76200" y="152400"/>
            <a:ext cx="6629400" cy="533400"/>
          </a:xfrm>
        </p:spPr>
        <p:txBody>
          <a:bodyPr>
            <a:normAutofit fontScale="90000"/>
          </a:bodyPr>
          <a:lstStyle/>
          <a:p>
            <a:pPr algn="l" eaLnBrk="1" hangingPunct="1">
              <a:defRPr/>
            </a:pPr>
            <a:r>
              <a:rPr lang="en-US" sz="3200" smtClean="0">
                <a:solidFill>
                  <a:schemeClr val="tx1"/>
                </a:solidFill>
                <a:cs typeface="+mj-cs"/>
              </a:rPr>
              <a:t>Concentration of feedforward motif:</a:t>
            </a:r>
          </a:p>
        </p:txBody>
      </p:sp>
      <p:pic>
        <p:nvPicPr>
          <p:cNvPr id="25602"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219200" y="1576388"/>
            <a:ext cx="6629400" cy="5172075"/>
          </a:xfrm>
        </p:spPr>
      </p:pic>
      <p:pic>
        <p:nvPicPr>
          <p:cNvPr id="25603"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162800" y="0"/>
            <a:ext cx="1476375" cy="1095375"/>
          </a:xfrm>
        </p:spPr>
      </p:pic>
      <p:sp>
        <p:nvSpPr>
          <p:cNvPr id="68613" name="Line 5"/>
          <p:cNvSpPr>
            <a:spLocks noChangeShapeType="1"/>
          </p:cNvSpPr>
          <p:nvPr/>
        </p:nvSpPr>
        <p:spPr bwMode="auto">
          <a:xfrm>
            <a:off x="5638800" y="4572000"/>
            <a:ext cx="152400" cy="53340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8614" name="Text Box 6"/>
          <p:cNvSpPr txBox="1">
            <a:spLocks noChangeArrowheads="1"/>
          </p:cNvSpPr>
          <p:nvPr/>
        </p:nvSpPr>
        <p:spPr bwMode="auto">
          <a:xfrm>
            <a:off x="5029200" y="4191000"/>
            <a:ext cx="39846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dirty="0">
                <a:cs typeface="+mn-cs"/>
              </a:rPr>
              <a:t>Mean+/-SD of 400 </a:t>
            </a:r>
            <a:r>
              <a:rPr lang="en-US" dirty="0" smtClean="0">
                <a:cs typeface="+mn-cs"/>
              </a:rPr>
              <a:t>random </a:t>
            </a:r>
            <a:r>
              <a:rPr lang="en-US" dirty="0" err="1" smtClean="0">
                <a:cs typeface="+mn-cs"/>
              </a:rPr>
              <a:t>subnetworks</a:t>
            </a:r>
            <a:endParaRPr lang="en-US" dirty="0">
              <a:cs typeface="+mn-cs"/>
            </a:endParaRPr>
          </a:p>
        </p:txBody>
      </p:sp>
      <p:sp>
        <p:nvSpPr>
          <p:cNvPr id="68615" name="Line 7"/>
          <p:cNvSpPr>
            <a:spLocks noChangeShapeType="1"/>
          </p:cNvSpPr>
          <p:nvPr/>
        </p:nvSpPr>
        <p:spPr bwMode="auto">
          <a:xfrm flipH="1">
            <a:off x="4343400" y="4495800"/>
            <a:ext cx="685800" cy="38100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8616" name="Line 8"/>
          <p:cNvSpPr>
            <a:spLocks noChangeShapeType="1"/>
          </p:cNvSpPr>
          <p:nvPr/>
        </p:nvSpPr>
        <p:spPr bwMode="auto">
          <a:xfrm flipH="1">
            <a:off x="5105400" y="4572000"/>
            <a:ext cx="152400" cy="38100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68617" name="Text Box 9"/>
          <p:cNvSpPr txBox="1">
            <a:spLocks noChangeArrowheads="1"/>
          </p:cNvSpPr>
          <p:nvPr/>
        </p:nvSpPr>
        <p:spPr bwMode="auto">
          <a:xfrm>
            <a:off x="152400" y="609600"/>
            <a:ext cx="4191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dirty="0">
                <a:cs typeface="+mn-cs"/>
              </a:rPr>
              <a:t>(Num. appearances of motif divided by</a:t>
            </a:r>
            <a:br>
              <a:rPr lang="en-US" dirty="0">
                <a:cs typeface="+mn-cs"/>
              </a:rPr>
            </a:br>
            <a:r>
              <a:rPr lang="en-US" dirty="0">
                <a:cs typeface="+mn-cs"/>
              </a:rPr>
              <a:t>all 3 node connected </a:t>
            </a:r>
            <a:r>
              <a:rPr lang="en-US" dirty="0" err="1">
                <a:cs typeface="+mn-cs"/>
              </a:rPr>
              <a:t>subgraphs</a:t>
            </a:r>
            <a:r>
              <a:rPr lang="en-US" dirty="0">
                <a:cs typeface="+mn-cs"/>
              </a:rPr>
              <a:t>)</a:t>
            </a:r>
          </a:p>
        </p:txBody>
      </p:sp>
    </p:spTree>
    <p:extLst>
      <p:ext uri="{BB962C8B-B14F-4D97-AF65-F5344CB8AC3E}">
        <p14:creationId xmlns:p14="http://schemas.microsoft.com/office/powerpoint/2010/main" val="373476614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457200"/>
            <a:ext cx="3962400" cy="3001963"/>
          </a:xfrm>
        </p:spPr>
        <p:txBody>
          <a:bodyPr/>
          <a:lstStyle/>
          <a:p>
            <a:pPr eaLnBrk="1" hangingPunct="1">
              <a:defRPr/>
            </a:pPr>
            <a:r>
              <a:rPr lang="en-US" smtClean="0">
                <a:cs typeface="+mj-cs"/>
              </a:rPr>
              <a:t>Transcriptional network results</a:t>
            </a:r>
          </a:p>
        </p:txBody>
      </p:sp>
      <p:pic>
        <p:nvPicPr>
          <p:cNvPr id="2662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4259"/>
          <a:stretch>
            <a:fillRect/>
          </a:stretch>
        </p:blipFill>
        <p:spPr>
          <a:xfrm>
            <a:off x="1219200" y="3810000"/>
            <a:ext cx="7315200" cy="2852738"/>
          </a:xfrm>
        </p:spPr>
      </p:pic>
      <p:pic>
        <p:nvPicPr>
          <p:cNvPr id="69636" name="Picture 4"/>
          <p:cNvPicPr>
            <a:picLocks noChangeAspect="1" noChangeArrowheads="1"/>
          </p:cNvPicPr>
          <p:nvPr/>
        </p:nvPicPr>
        <p:blipFill>
          <a:blip r:embed="rId2">
            <a:extLst>
              <a:ext uri="{28A0092B-C50C-407E-A947-70E740481C1C}">
                <a14:useLocalDpi xmlns:a14="http://schemas.microsoft.com/office/drawing/2010/main" val="0"/>
              </a:ext>
            </a:extLst>
          </a:blip>
          <a:srcRect r="65741"/>
          <a:stretch>
            <a:fillRect/>
          </a:stretch>
        </p:blipFill>
        <p:spPr bwMode="auto">
          <a:xfrm>
            <a:off x="4800600" y="609600"/>
            <a:ext cx="373380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3318220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r>
              <a:rPr lang="en-US" smtClean="0">
                <a:cs typeface="+mj-cs"/>
              </a:rPr>
              <a:t>Neural networks</a:t>
            </a:r>
          </a:p>
        </p:txBody>
      </p:sp>
      <p:pic>
        <p:nvPicPr>
          <p:cNvPr id="27650"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l="50000"/>
          <a:stretch>
            <a:fillRect/>
          </a:stretch>
        </p:blipFill>
        <p:spPr>
          <a:xfrm>
            <a:off x="869950" y="4267200"/>
            <a:ext cx="7315200" cy="2209800"/>
          </a:xfrm>
        </p:spPr>
      </p:pic>
      <p:pic>
        <p:nvPicPr>
          <p:cNvPr id="70660" name="Picture 4"/>
          <p:cNvPicPr>
            <a:picLocks noChangeAspect="1" noChangeArrowheads="1"/>
          </p:cNvPicPr>
          <p:nvPr/>
        </p:nvPicPr>
        <p:blipFill>
          <a:blip r:embed="rId2">
            <a:extLst>
              <a:ext uri="{28A0092B-C50C-407E-A947-70E740481C1C}">
                <a14:useLocalDpi xmlns:a14="http://schemas.microsoft.com/office/drawing/2010/main" val="0"/>
              </a:ext>
            </a:extLst>
          </a:blip>
          <a:srcRect r="50000"/>
          <a:stretch>
            <a:fillRect/>
          </a:stretch>
        </p:blipFill>
        <p:spPr bwMode="auto">
          <a:xfrm>
            <a:off x="820738" y="1905000"/>
            <a:ext cx="7392987"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652"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18605" r="34235"/>
          <a:stretch>
            <a:fillRect/>
          </a:stretch>
        </p:blipFill>
        <p:spPr>
          <a:xfrm>
            <a:off x="809625" y="1524000"/>
            <a:ext cx="7391400" cy="442913"/>
          </a:xfrm>
        </p:spPr>
      </p:pic>
    </p:spTree>
    <p:extLst>
      <p:ext uri="{BB962C8B-B14F-4D97-AF65-F5344CB8AC3E}">
        <p14:creationId xmlns:p14="http://schemas.microsoft.com/office/powerpoint/2010/main" val="29924069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smtClean="0">
                <a:cs typeface="+mj-cs"/>
              </a:rPr>
              <a:t>Food webs</a:t>
            </a:r>
          </a:p>
        </p:txBody>
      </p:sp>
      <p:grpSp>
        <p:nvGrpSpPr>
          <p:cNvPr id="28674" name="Group 3"/>
          <p:cNvGrpSpPr>
            <a:grpSpLocks/>
          </p:cNvGrpSpPr>
          <p:nvPr/>
        </p:nvGrpSpPr>
        <p:grpSpPr bwMode="auto">
          <a:xfrm>
            <a:off x="228600" y="1905000"/>
            <a:ext cx="8686800" cy="3411538"/>
            <a:chOff x="288" y="1872"/>
            <a:chExt cx="2544" cy="999"/>
          </a:xfrm>
        </p:grpSpPr>
        <p:pic>
          <p:nvPicPr>
            <p:cNvPr id="716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995"/>
              <a:ext cx="2544" cy="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1872"/>
              <a:ext cx="2544"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1665720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r>
              <a:rPr lang="en-US" smtClean="0">
                <a:cs typeface="+mj-cs"/>
              </a:rPr>
              <a:t>Interesting questions</a:t>
            </a:r>
          </a:p>
        </p:txBody>
      </p:sp>
      <p:sp>
        <p:nvSpPr>
          <p:cNvPr id="74755" name="Rectangle 3"/>
          <p:cNvSpPr>
            <a:spLocks noGrp="1" noChangeArrowheads="1"/>
          </p:cNvSpPr>
          <p:nvPr>
            <p:ph type="body" idx="1"/>
          </p:nvPr>
        </p:nvSpPr>
        <p:spPr>
          <a:xfrm>
            <a:off x="457200" y="1600200"/>
            <a:ext cx="8229600" cy="5067300"/>
          </a:xfrm>
        </p:spPr>
        <p:txBody>
          <a:bodyPr>
            <a:normAutofit fontScale="92500"/>
          </a:bodyPr>
          <a:lstStyle/>
          <a:p>
            <a:pPr eaLnBrk="1" hangingPunct="1">
              <a:lnSpc>
                <a:spcPct val="90000"/>
              </a:lnSpc>
              <a:defRPr/>
            </a:pPr>
            <a:r>
              <a:rPr lang="en-US" sz="2400" dirty="0" smtClean="0">
                <a:cs typeface="+mn-cs"/>
              </a:rPr>
              <a:t>Which networks have motifs in common?</a:t>
            </a:r>
          </a:p>
          <a:p>
            <a:pPr eaLnBrk="1" hangingPunct="1">
              <a:lnSpc>
                <a:spcPct val="90000"/>
              </a:lnSpc>
              <a:defRPr/>
            </a:pPr>
            <a:endParaRPr lang="en-US" sz="2400" dirty="0" smtClean="0">
              <a:cs typeface="+mn-cs"/>
            </a:endParaRPr>
          </a:p>
          <a:p>
            <a:pPr eaLnBrk="1" hangingPunct="1">
              <a:lnSpc>
                <a:spcPct val="90000"/>
              </a:lnSpc>
              <a:defRPr/>
            </a:pPr>
            <a:r>
              <a:rPr lang="en-US" sz="2400" dirty="0" smtClean="0">
                <a:cs typeface="+mn-cs"/>
              </a:rPr>
              <a:t>Which </a:t>
            </a:r>
            <a:r>
              <a:rPr lang="en-US" sz="2400" dirty="0" smtClean="0">
                <a:cs typeface="+mn-cs"/>
              </a:rPr>
              <a:t>networks have completely distinct motifs versus the others?</a:t>
            </a:r>
          </a:p>
          <a:p>
            <a:pPr eaLnBrk="1" hangingPunct="1">
              <a:lnSpc>
                <a:spcPct val="90000"/>
              </a:lnSpc>
              <a:defRPr/>
            </a:pPr>
            <a:endParaRPr lang="en-US" sz="2400" dirty="0" smtClean="0">
              <a:cs typeface="+mn-cs"/>
            </a:endParaRPr>
          </a:p>
          <a:p>
            <a:pPr eaLnBrk="1" hangingPunct="1">
              <a:lnSpc>
                <a:spcPct val="90000"/>
              </a:lnSpc>
              <a:defRPr/>
            </a:pPr>
            <a:r>
              <a:rPr lang="en-US" sz="2400" dirty="0" smtClean="0">
                <a:cs typeface="+mn-cs"/>
              </a:rPr>
              <a:t>Does </a:t>
            </a:r>
            <a:r>
              <a:rPr lang="en-US" sz="2400" dirty="0" smtClean="0">
                <a:cs typeface="+mn-cs"/>
              </a:rPr>
              <a:t>this tell us anything about the design constraints on each network?</a:t>
            </a:r>
          </a:p>
          <a:p>
            <a:pPr eaLnBrk="1" hangingPunct="1">
              <a:lnSpc>
                <a:spcPct val="90000"/>
              </a:lnSpc>
              <a:defRPr/>
            </a:pPr>
            <a:endParaRPr lang="en-US" sz="2400" dirty="0" smtClean="0">
              <a:cs typeface="+mn-cs"/>
            </a:endParaRPr>
          </a:p>
          <a:p>
            <a:pPr eaLnBrk="1" hangingPunct="1">
              <a:lnSpc>
                <a:spcPct val="90000"/>
              </a:lnSpc>
              <a:defRPr/>
            </a:pPr>
            <a:r>
              <a:rPr lang="en-US" sz="2400" dirty="0" smtClean="0">
                <a:cs typeface="+mn-cs"/>
              </a:rPr>
              <a:t>E.g</a:t>
            </a:r>
            <a:r>
              <a:rPr lang="en-US" sz="2400" dirty="0" smtClean="0">
                <a:cs typeface="+mn-cs"/>
              </a:rPr>
              <a:t>., the </a:t>
            </a:r>
            <a:r>
              <a:rPr lang="en-US" sz="2400" dirty="0" err="1" smtClean="0">
                <a:cs typeface="+mn-cs"/>
              </a:rPr>
              <a:t>feedforward</a:t>
            </a:r>
            <a:r>
              <a:rPr lang="en-US" sz="2400" dirty="0" smtClean="0">
                <a:cs typeface="+mn-cs"/>
              </a:rPr>
              <a:t> loop may function to activate output only if the input signal is persistent (i.e., reject noisy or transient signals) and to allow rapid deactivation when the </a:t>
            </a:r>
            <a:r>
              <a:rPr lang="en-US" sz="2400" dirty="0" smtClean="0">
                <a:cs typeface="+mn-cs"/>
              </a:rPr>
              <a:t>input </a:t>
            </a:r>
            <a:r>
              <a:rPr lang="en-US" sz="2400" dirty="0" smtClean="0">
                <a:cs typeface="+mn-cs"/>
              </a:rPr>
              <a:t>turns off</a:t>
            </a:r>
          </a:p>
          <a:p>
            <a:pPr eaLnBrk="1" hangingPunct="1">
              <a:lnSpc>
                <a:spcPct val="90000"/>
              </a:lnSpc>
              <a:defRPr/>
            </a:pPr>
            <a:endParaRPr lang="en-US" sz="2400" dirty="0" smtClean="0">
              <a:cs typeface="+mn-cs"/>
            </a:endParaRPr>
          </a:p>
          <a:p>
            <a:pPr eaLnBrk="1" hangingPunct="1">
              <a:lnSpc>
                <a:spcPct val="90000"/>
              </a:lnSpc>
              <a:defRPr/>
            </a:pPr>
            <a:r>
              <a:rPr lang="en-US" sz="2400" dirty="0" smtClean="0">
                <a:cs typeface="+mn-cs"/>
              </a:rPr>
              <a:t>E.g</a:t>
            </a:r>
            <a:r>
              <a:rPr lang="en-US" sz="2400" dirty="0" smtClean="0">
                <a:cs typeface="+mn-cs"/>
              </a:rPr>
              <a:t>., food webs evolve to allow flow of energy from top to bottom (?!**!???), whereas transcriptional networks evolve to process </a:t>
            </a:r>
            <a:r>
              <a:rPr lang="en-US" sz="2400" dirty="0" smtClean="0">
                <a:cs typeface="+mn-cs"/>
              </a:rPr>
              <a:t>information</a:t>
            </a:r>
            <a:endParaRPr lang="en-US" sz="2400" dirty="0" smtClean="0">
              <a:cs typeface="+mn-cs"/>
            </a:endParaRPr>
          </a:p>
        </p:txBody>
      </p:sp>
    </p:spTree>
    <p:extLst>
      <p:ext uri="{BB962C8B-B14F-4D97-AF65-F5344CB8AC3E}">
        <p14:creationId xmlns:p14="http://schemas.microsoft.com/office/powerpoint/2010/main" val="16884600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Discussion of Biological Networks in Practice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53676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Properties </a:t>
            </a:r>
            <a:r>
              <a:rPr lang="en-US" dirty="0" smtClean="0"/>
              <a:t>of Biological Networks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Scale Free</a:t>
            </a:r>
          </a:p>
          <a:p>
            <a:pPr lvl="1"/>
            <a:r>
              <a:rPr lang="en-US" dirty="0" smtClean="0"/>
              <a:t>Generally see a small number of highly connected hubs and a much larger number of less connected </a:t>
            </a:r>
            <a:r>
              <a:rPr lang="en-US" dirty="0" smtClean="0"/>
              <a:t>nodes</a:t>
            </a:r>
          </a:p>
          <a:p>
            <a:pPr lvl="1"/>
            <a:r>
              <a:rPr lang="en-US" dirty="0" smtClean="0"/>
              <a:t>Fault tolerance – essential nodes less likely to be “attacked” by random error</a:t>
            </a:r>
            <a:endParaRPr lang="en-US" dirty="0" smtClean="0"/>
          </a:p>
          <a:p>
            <a:endParaRPr lang="en-US" dirty="0"/>
          </a:p>
          <a:p>
            <a:r>
              <a:rPr lang="en-US" dirty="0" smtClean="0"/>
              <a:t>Small world</a:t>
            </a:r>
          </a:p>
          <a:p>
            <a:pPr lvl="1"/>
            <a:r>
              <a:rPr lang="en-US" dirty="0" smtClean="0"/>
              <a:t>Most nodes in biological networks are not that distant from one </a:t>
            </a:r>
            <a:r>
              <a:rPr lang="en-US" dirty="0" smtClean="0"/>
              <a:t>another</a:t>
            </a:r>
          </a:p>
          <a:p>
            <a:pPr lvl="1"/>
            <a:r>
              <a:rPr lang="en-US" dirty="0" smtClean="0"/>
              <a:t>Evolutionary advantage – deleting a node generally doesn’t greatly increase the mean shortest path length</a:t>
            </a:r>
            <a:endParaRPr lang="en-US" dirty="0" smtClean="0"/>
          </a:p>
          <a:p>
            <a:endParaRPr lang="en-US" dirty="0"/>
          </a:p>
          <a:p>
            <a:r>
              <a:rPr lang="en-US" dirty="0" smtClean="0"/>
              <a:t>Guilt-by-association</a:t>
            </a:r>
          </a:p>
          <a:p>
            <a:pPr lvl="1"/>
            <a:r>
              <a:rPr lang="en-US" dirty="0" smtClean="0"/>
              <a:t>Neighboring nodes in biological networks are usually involved in the same biological function</a:t>
            </a:r>
          </a:p>
        </p:txBody>
      </p:sp>
    </p:spTree>
    <p:extLst>
      <p:ext uri="{BB962C8B-B14F-4D97-AF65-F5344CB8AC3E}">
        <p14:creationId xmlns:p14="http://schemas.microsoft.com/office/powerpoint/2010/main" val="14359054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Networks?</a:t>
            </a:r>
            <a:endParaRPr lang="en-US" dirty="0"/>
          </a:p>
        </p:txBody>
      </p:sp>
      <p:sp>
        <p:nvSpPr>
          <p:cNvPr id="3" name="Content Placeholder 2"/>
          <p:cNvSpPr>
            <a:spLocks noGrp="1"/>
          </p:cNvSpPr>
          <p:nvPr>
            <p:ph idx="1"/>
          </p:nvPr>
        </p:nvSpPr>
        <p:spPr>
          <a:xfrm>
            <a:off x="279685" y="1600200"/>
            <a:ext cx="8229600" cy="5257800"/>
          </a:xfrm>
        </p:spPr>
        <p:txBody>
          <a:bodyPr>
            <a:normAutofit fontScale="77500" lnSpcReduction="20000"/>
          </a:bodyPr>
          <a:lstStyle/>
          <a:p>
            <a:r>
              <a:rPr lang="en-US" dirty="0" smtClean="0"/>
              <a:t>Reductionist Biology</a:t>
            </a:r>
          </a:p>
          <a:p>
            <a:pPr lvl="1"/>
            <a:r>
              <a:rPr lang="en-US" dirty="0" smtClean="0"/>
              <a:t>Parts list</a:t>
            </a:r>
          </a:p>
          <a:p>
            <a:pPr lvl="1"/>
            <a:r>
              <a:rPr lang="en-US" dirty="0" smtClean="0"/>
              <a:t>Study each part individually</a:t>
            </a:r>
          </a:p>
          <a:p>
            <a:pPr lvl="1"/>
            <a:endParaRPr lang="en-US" dirty="0" smtClean="0"/>
          </a:p>
          <a:p>
            <a:r>
              <a:rPr lang="en-US" dirty="0" smtClean="0"/>
              <a:t>Systems biology</a:t>
            </a:r>
          </a:p>
          <a:p>
            <a:pPr lvl="1"/>
            <a:r>
              <a:rPr lang="en-US" dirty="0" smtClean="0"/>
              <a:t>Study behavior of the system</a:t>
            </a:r>
          </a:p>
          <a:p>
            <a:pPr lvl="1"/>
            <a:r>
              <a:rPr lang="en-US" dirty="0" smtClean="0"/>
              <a:t>Behavior arises from interactions</a:t>
            </a:r>
            <a:br>
              <a:rPr lang="en-US" dirty="0" smtClean="0"/>
            </a:br>
            <a:r>
              <a:rPr lang="en-US" dirty="0" smtClean="0"/>
              <a:t>among components</a:t>
            </a:r>
          </a:p>
          <a:p>
            <a:pPr lvl="1"/>
            <a:endParaRPr lang="en-US" dirty="0"/>
          </a:p>
          <a:p>
            <a:r>
              <a:rPr lang="en-US" dirty="0" smtClean="0"/>
              <a:t>Networks capture interactions </a:t>
            </a:r>
          </a:p>
          <a:p>
            <a:pPr lvl="1"/>
            <a:r>
              <a:rPr lang="en-US" dirty="0" smtClean="0"/>
              <a:t>Better for studying complex behaviors of </a:t>
            </a:r>
            <a:r>
              <a:rPr lang="en-US" dirty="0" smtClean="0"/>
              <a:t>systems</a:t>
            </a:r>
          </a:p>
          <a:p>
            <a:endParaRPr lang="en-US" dirty="0"/>
          </a:p>
          <a:p>
            <a:r>
              <a:rPr lang="en-US" dirty="0" smtClean="0"/>
              <a:t>Too much data</a:t>
            </a:r>
          </a:p>
          <a:p>
            <a:pPr lvl="1"/>
            <a:r>
              <a:rPr lang="en-US" dirty="0" smtClean="0"/>
              <a:t>High throughput technologies generate so much data that more global approaches are necessary to find the important factors</a:t>
            </a:r>
            <a:endParaRPr lang="en-US" dirty="0"/>
          </a:p>
        </p:txBody>
      </p:sp>
      <p:pic>
        <p:nvPicPr>
          <p:cNvPr id="4" name="Picture 3"/>
          <p:cNvPicPr>
            <a:picLocks noChangeAspect="1"/>
          </p:cNvPicPr>
          <p:nvPr/>
        </p:nvPicPr>
        <p:blipFill rotWithShape="1">
          <a:blip r:embed="rId3"/>
          <a:srcRect t="19930" b="14251"/>
          <a:stretch/>
        </p:blipFill>
        <p:spPr>
          <a:xfrm>
            <a:off x="5025376" y="1349363"/>
            <a:ext cx="4104969" cy="1788747"/>
          </a:xfrm>
          <a:prstGeom prst="rect">
            <a:avLst/>
          </a:prstGeom>
        </p:spPr>
      </p:pic>
      <p:pic>
        <p:nvPicPr>
          <p:cNvPr id="6" name="Picture 5"/>
          <p:cNvPicPr>
            <a:picLocks noChangeAspect="1"/>
          </p:cNvPicPr>
          <p:nvPr/>
        </p:nvPicPr>
        <p:blipFill>
          <a:blip r:embed="rId4"/>
          <a:stretch>
            <a:fillRect/>
          </a:stretch>
        </p:blipFill>
        <p:spPr>
          <a:xfrm>
            <a:off x="5994719" y="3258205"/>
            <a:ext cx="2904832" cy="1828155"/>
          </a:xfrm>
          <a:prstGeom prst="rect">
            <a:avLst/>
          </a:prstGeom>
        </p:spPr>
      </p:pic>
    </p:spTree>
    <p:extLst>
      <p:ext uri="{BB962C8B-B14F-4D97-AF65-F5344CB8AC3E}">
        <p14:creationId xmlns:p14="http://schemas.microsoft.com/office/powerpoint/2010/main" val="1005631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Biological Networks</a:t>
            </a:r>
            <a:endParaRPr lang="en-US" dirty="0"/>
          </a:p>
        </p:txBody>
      </p:sp>
      <p:sp>
        <p:nvSpPr>
          <p:cNvPr id="3" name="Content Placeholder 2"/>
          <p:cNvSpPr>
            <a:spLocks noGrp="1"/>
          </p:cNvSpPr>
          <p:nvPr>
            <p:ph idx="1"/>
          </p:nvPr>
        </p:nvSpPr>
        <p:spPr>
          <a:xfrm>
            <a:off x="457200" y="1710644"/>
            <a:ext cx="8229600" cy="4525963"/>
          </a:xfrm>
        </p:spPr>
        <p:txBody>
          <a:bodyPr>
            <a:normAutofit fontScale="70000" lnSpcReduction="20000"/>
          </a:bodyPr>
          <a:lstStyle/>
          <a:p>
            <a:r>
              <a:rPr lang="en-US" dirty="0" smtClean="0"/>
              <a:t>Protein-protein interaction</a:t>
            </a:r>
          </a:p>
          <a:p>
            <a:endParaRPr lang="en-US" dirty="0" smtClean="0"/>
          </a:p>
          <a:p>
            <a:r>
              <a:rPr lang="en-US" dirty="0" smtClean="0"/>
              <a:t>Metabolic</a:t>
            </a:r>
          </a:p>
          <a:p>
            <a:endParaRPr lang="en-US" dirty="0" smtClean="0"/>
          </a:p>
          <a:p>
            <a:r>
              <a:rPr lang="en-US" dirty="0" smtClean="0"/>
              <a:t>Co-expression</a:t>
            </a:r>
          </a:p>
          <a:p>
            <a:endParaRPr lang="en-US" dirty="0"/>
          </a:p>
          <a:p>
            <a:r>
              <a:rPr lang="en-US" dirty="0" smtClean="0"/>
              <a:t>Regulatory</a:t>
            </a:r>
          </a:p>
          <a:p>
            <a:endParaRPr lang="en-US" dirty="0" smtClean="0"/>
          </a:p>
          <a:p>
            <a:r>
              <a:rPr lang="en-US" dirty="0" smtClean="0"/>
              <a:t>Genetic Interaction</a:t>
            </a:r>
          </a:p>
          <a:p>
            <a:endParaRPr lang="en-US" dirty="0"/>
          </a:p>
          <a:p>
            <a:r>
              <a:rPr lang="en-US" dirty="0" smtClean="0"/>
              <a:t>Difference Networks</a:t>
            </a:r>
          </a:p>
          <a:p>
            <a:endParaRPr lang="en-US" dirty="0" smtClean="0"/>
          </a:p>
          <a:p>
            <a:r>
              <a:rPr lang="en-US" dirty="0" smtClean="0"/>
              <a:t>Abstract</a:t>
            </a:r>
            <a:endParaRPr lang="en-US" dirty="0"/>
          </a:p>
        </p:txBody>
      </p:sp>
    </p:spTree>
    <p:extLst>
      <p:ext uri="{BB962C8B-B14F-4D97-AF65-F5344CB8AC3E}">
        <p14:creationId xmlns:p14="http://schemas.microsoft.com/office/powerpoint/2010/main" val="53398618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Protein Protein Interaction Network</a:t>
            </a:r>
            <a:endParaRPr lang="en-US" dirty="0"/>
          </a:p>
        </p:txBody>
      </p:sp>
      <p:pic>
        <p:nvPicPr>
          <p:cNvPr id="4" name="Picture 3"/>
          <p:cNvPicPr>
            <a:picLocks noChangeAspect="1"/>
          </p:cNvPicPr>
          <p:nvPr/>
        </p:nvPicPr>
        <p:blipFill>
          <a:blip r:embed="rId2"/>
          <a:stretch>
            <a:fillRect/>
          </a:stretch>
        </p:blipFill>
        <p:spPr>
          <a:xfrm>
            <a:off x="0" y="1169139"/>
            <a:ext cx="9144000" cy="5176562"/>
          </a:xfrm>
          <a:prstGeom prst="rect">
            <a:avLst/>
          </a:prstGeom>
        </p:spPr>
      </p:pic>
      <p:sp>
        <p:nvSpPr>
          <p:cNvPr id="5" name="TextBox 6"/>
          <p:cNvSpPr txBox="1">
            <a:spLocks noChangeArrowheads="1"/>
          </p:cNvSpPr>
          <p:nvPr/>
        </p:nvSpPr>
        <p:spPr bwMode="auto">
          <a:xfrm>
            <a:off x="4419600" y="6486281"/>
            <a:ext cx="4724400" cy="369888"/>
          </a:xfrm>
          <a:prstGeom prst="rect">
            <a:avLst/>
          </a:prstGeom>
          <a:noFill/>
          <a:ln w="9525">
            <a:noFill/>
            <a:miter lim="800000"/>
            <a:headEnd/>
            <a:tailEnd/>
          </a:ln>
        </p:spPr>
        <p:txBody>
          <a:bodyPr>
            <a:spAutoFit/>
          </a:bodyPr>
          <a:lstStyle/>
          <a:p>
            <a:pPr>
              <a:defRPr/>
            </a:pPr>
            <a:r>
              <a:rPr lang="en-US" dirty="0">
                <a:solidFill>
                  <a:srgbClr val="000000"/>
                </a:solidFill>
                <a:ea typeface="+mn-ea"/>
              </a:rPr>
              <a:t>MacArthur et al., </a:t>
            </a:r>
            <a:r>
              <a:rPr lang="en-US" i="1" dirty="0" err="1">
                <a:solidFill>
                  <a:srgbClr val="000000"/>
                </a:solidFill>
                <a:ea typeface="+mn-ea"/>
              </a:rPr>
              <a:t>PLoS</a:t>
            </a:r>
            <a:r>
              <a:rPr lang="en-US" i="1" dirty="0">
                <a:solidFill>
                  <a:srgbClr val="000000"/>
                </a:solidFill>
                <a:ea typeface="+mn-ea"/>
              </a:rPr>
              <a:t> ONE </a:t>
            </a:r>
            <a:r>
              <a:rPr lang="en-US" dirty="0">
                <a:solidFill>
                  <a:srgbClr val="000000"/>
                </a:solidFill>
                <a:ea typeface="+mn-ea"/>
              </a:rPr>
              <a:t>3: e3086 (2008) </a:t>
            </a:r>
          </a:p>
        </p:txBody>
      </p:sp>
      <p:sp>
        <p:nvSpPr>
          <p:cNvPr id="6" name="TextBox 5"/>
          <p:cNvSpPr txBox="1"/>
          <p:nvPr/>
        </p:nvSpPr>
        <p:spPr>
          <a:xfrm>
            <a:off x="0" y="6345701"/>
            <a:ext cx="3394980" cy="461665"/>
          </a:xfrm>
          <a:prstGeom prst="rect">
            <a:avLst/>
          </a:prstGeom>
          <a:noFill/>
        </p:spPr>
        <p:txBody>
          <a:bodyPr wrap="none" rtlCol="0">
            <a:spAutoFit/>
          </a:bodyPr>
          <a:lstStyle/>
          <a:p>
            <a:r>
              <a:rPr lang="en-US" sz="2400" dirty="0" smtClean="0"/>
              <a:t>Generated from Y2H data</a:t>
            </a:r>
            <a:endParaRPr lang="en-US" sz="2400" dirty="0"/>
          </a:p>
        </p:txBody>
      </p:sp>
    </p:spTree>
    <p:extLst>
      <p:ext uri="{BB962C8B-B14F-4D97-AF65-F5344CB8AC3E}">
        <p14:creationId xmlns:p14="http://schemas.microsoft.com/office/powerpoint/2010/main" val="125407746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032" y="0"/>
            <a:ext cx="4368800" cy="1651529"/>
          </a:xfrm>
        </p:spPr>
        <p:txBody>
          <a:bodyPr>
            <a:normAutofit/>
          </a:bodyPr>
          <a:lstStyle/>
          <a:p>
            <a:r>
              <a:rPr lang="en-US" dirty="0" smtClean="0"/>
              <a:t>Metabolic Networks</a:t>
            </a:r>
            <a:endParaRPr lang="en-US" dirty="0"/>
          </a:p>
        </p:txBody>
      </p:sp>
      <p:pic>
        <p:nvPicPr>
          <p:cNvPr id="4" name="Picture 3"/>
          <p:cNvPicPr>
            <a:picLocks noChangeAspect="1"/>
          </p:cNvPicPr>
          <p:nvPr/>
        </p:nvPicPr>
        <p:blipFill>
          <a:blip r:embed="rId2"/>
          <a:stretch>
            <a:fillRect/>
          </a:stretch>
        </p:blipFill>
        <p:spPr>
          <a:xfrm>
            <a:off x="4826001" y="0"/>
            <a:ext cx="4032913" cy="6858000"/>
          </a:xfrm>
          <a:prstGeom prst="rect">
            <a:avLst/>
          </a:prstGeom>
        </p:spPr>
      </p:pic>
      <p:sp>
        <p:nvSpPr>
          <p:cNvPr id="5" name="Rectangle 4"/>
          <p:cNvSpPr/>
          <p:nvPr/>
        </p:nvSpPr>
        <p:spPr>
          <a:xfrm>
            <a:off x="1581928" y="2429937"/>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534023" y="2651103"/>
            <a:ext cx="1004639" cy="369332"/>
          </a:xfrm>
          <a:prstGeom prst="rect">
            <a:avLst/>
          </a:prstGeom>
          <a:noFill/>
        </p:spPr>
        <p:txBody>
          <a:bodyPr wrap="none" rtlCol="0">
            <a:spAutoFit/>
          </a:bodyPr>
          <a:lstStyle/>
          <a:p>
            <a:r>
              <a:rPr lang="en-US" dirty="0" smtClean="0"/>
              <a:t>Reaction</a:t>
            </a:r>
            <a:endParaRPr lang="en-US" dirty="0"/>
          </a:p>
        </p:txBody>
      </p:sp>
      <p:sp>
        <p:nvSpPr>
          <p:cNvPr id="7" name="Hexagon 6"/>
          <p:cNvSpPr/>
          <p:nvPr/>
        </p:nvSpPr>
        <p:spPr>
          <a:xfrm>
            <a:off x="3196167" y="3111500"/>
            <a:ext cx="1060704" cy="914400"/>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172770" y="3353833"/>
            <a:ext cx="1084101" cy="369332"/>
          </a:xfrm>
          <a:prstGeom prst="rect">
            <a:avLst/>
          </a:prstGeom>
          <a:noFill/>
        </p:spPr>
        <p:txBody>
          <a:bodyPr wrap="none" rtlCol="0">
            <a:spAutoFit/>
          </a:bodyPr>
          <a:lstStyle/>
          <a:p>
            <a:r>
              <a:rPr lang="en-US" dirty="0" smtClean="0"/>
              <a:t>Substrate</a:t>
            </a:r>
            <a:endParaRPr lang="en-US" dirty="0"/>
          </a:p>
        </p:txBody>
      </p:sp>
      <p:sp>
        <p:nvSpPr>
          <p:cNvPr id="10" name="Rectangle 9"/>
          <p:cNvSpPr/>
          <p:nvPr/>
        </p:nvSpPr>
        <p:spPr>
          <a:xfrm>
            <a:off x="1607327" y="381423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559422" y="4035396"/>
            <a:ext cx="1004639" cy="369332"/>
          </a:xfrm>
          <a:prstGeom prst="rect">
            <a:avLst/>
          </a:prstGeom>
          <a:noFill/>
        </p:spPr>
        <p:txBody>
          <a:bodyPr wrap="none" rtlCol="0">
            <a:spAutoFit/>
          </a:bodyPr>
          <a:lstStyle/>
          <a:p>
            <a:r>
              <a:rPr lang="en-US" dirty="0" smtClean="0"/>
              <a:t>Reaction</a:t>
            </a:r>
            <a:endParaRPr lang="en-US" dirty="0"/>
          </a:p>
        </p:txBody>
      </p:sp>
      <p:sp>
        <p:nvSpPr>
          <p:cNvPr id="12" name="Hexagon 11"/>
          <p:cNvSpPr/>
          <p:nvPr/>
        </p:nvSpPr>
        <p:spPr>
          <a:xfrm>
            <a:off x="3198537" y="4483100"/>
            <a:ext cx="1060704" cy="914400"/>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175140" y="4725433"/>
            <a:ext cx="1084101" cy="369332"/>
          </a:xfrm>
          <a:prstGeom prst="rect">
            <a:avLst/>
          </a:prstGeom>
          <a:noFill/>
        </p:spPr>
        <p:txBody>
          <a:bodyPr wrap="none" rtlCol="0">
            <a:spAutoFit/>
          </a:bodyPr>
          <a:lstStyle/>
          <a:p>
            <a:r>
              <a:rPr lang="en-US" dirty="0" smtClean="0"/>
              <a:t>Substrate</a:t>
            </a:r>
            <a:endParaRPr lang="en-US" dirty="0"/>
          </a:p>
        </p:txBody>
      </p:sp>
      <p:sp>
        <p:nvSpPr>
          <p:cNvPr id="14" name="Hexagon 13"/>
          <p:cNvSpPr/>
          <p:nvPr/>
        </p:nvSpPr>
        <p:spPr>
          <a:xfrm>
            <a:off x="3160804" y="1791730"/>
            <a:ext cx="1060704" cy="914400"/>
          </a:xfrm>
          <a:prstGeom prst="hex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137407" y="2034063"/>
            <a:ext cx="1084101" cy="369332"/>
          </a:xfrm>
          <a:prstGeom prst="rect">
            <a:avLst/>
          </a:prstGeom>
          <a:noFill/>
        </p:spPr>
        <p:txBody>
          <a:bodyPr wrap="none" rtlCol="0">
            <a:spAutoFit/>
          </a:bodyPr>
          <a:lstStyle/>
          <a:p>
            <a:r>
              <a:rPr lang="en-US" dirty="0" smtClean="0"/>
              <a:t>Substrate</a:t>
            </a:r>
            <a:endParaRPr lang="en-US" dirty="0"/>
          </a:p>
        </p:txBody>
      </p:sp>
      <p:cxnSp>
        <p:nvCxnSpPr>
          <p:cNvPr id="27" name="Curved Connector 26"/>
          <p:cNvCxnSpPr>
            <a:stCxn id="15" idx="1"/>
            <a:endCxn id="8" idx="1"/>
          </p:cNvCxnSpPr>
          <p:nvPr/>
        </p:nvCxnSpPr>
        <p:spPr>
          <a:xfrm rot="10800000" flipH="1" flipV="1">
            <a:off x="3137406" y="2218729"/>
            <a:ext cx="35363" cy="1319770"/>
          </a:xfrm>
          <a:prstGeom prst="curvedConnector3">
            <a:avLst>
              <a:gd name="adj1" fmla="val -178369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Curved Connector 28"/>
          <p:cNvCxnSpPr/>
          <p:nvPr/>
        </p:nvCxnSpPr>
        <p:spPr>
          <a:xfrm rot="10800000" flipH="1" flipV="1">
            <a:off x="3159688" y="3620530"/>
            <a:ext cx="35363" cy="1319770"/>
          </a:xfrm>
          <a:prstGeom prst="curvedConnector3">
            <a:avLst>
              <a:gd name="adj1" fmla="val -178369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299313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16"/>
            <a:ext cx="8229600" cy="1143000"/>
          </a:xfrm>
        </p:spPr>
        <p:txBody>
          <a:bodyPr>
            <a:normAutofit fontScale="90000"/>
          </a:bodyPr>
          <a:lstStyle/>
          <a:p>
            <a:r>
              <a:rPr lang="en-US" dirty="0" smtClean="0"/>
              <a:t>Hi-Fi Human Co-expression Network</a:t>
            </a:r>
            <a:endParaRPr lang="en-US" dirty="0"/>
          </a:p>
        </p:txBody>
      </p:sp>
      <p:pic>
        <p:nvPicPr>
          <p:cNvPr id="4" name="Picture 3"/>
          <p:cNvPicPr>
            <a:picLocks noChangeAspect="1"/>
          </p:cNvPicPr>
          <p:nvPr/>
        </p:nvPicPr>
        <p:blipFill>
          <a:blip r:embed="rId3"/>
          <a:stretch>
            <a:fillRect/>
          </a:stretch>
        </p:blipFill>
        <p:spPr>
          <a:xfrm>
            <a:off x="331260" y="975863"/>
            <a:ext cx="8371164" cy="5153888"/>
          </a:xfrm>
          <a:prstGeom prst="rect">
            <a:avLst/>
          </a:prstGeom>
        </p:spPr>
      </p:pic>
      <p:sp>
        <p:nvSpPr>
          <p:cNvPr id="5" name="TextBox 4"/>
          <p:cNvSpPr txBox="1"/>
          <p:nvPr/>
        </p:nvSpPr>
        <p:spPr>
          <a:xfrm>
            <a:off x="0" y="6075922"/>
            <a:ext cx="8342398" cy="830997"/>
          </a:xfrm>
          <a:prstGeom prst="rect">
            <a:avLst/>
          </a:prstGeom>
          <a:noFill/>
        </p:spPr>
        <p:txBody>
          <a:bodyPr wrap="none" rtlCol="0">
            <a:spAutoFit/>
          </a:bodyPr>
          <a:lstStyle/>
          <a:p>
            <a:r>
              <a:rPr lang="en-US" sz="2400" dirty="0" smtClean="0"/>
              <a:t>Generated from microarrays on a panel of healthy normal tissues</a:t>
            </a:r>
          </a:p>
          <a:p>
            <a:r>
              <a:rPr lang="en-US" sz="2400" dirty="0" smtClean="0"/>
              <a:t>3327 gene-nodes and 15841 </a:t>
            </a:r>
            <a:r>
              <a:rPr lang="en-US" sz="2400" dirty="0" err="1" smtClean="0"/>
              <a:t>coexpression</a:t>
            </a:r>
            <a:r>
              <a:rPr lang="en-US" sz="2400" dirty="0" smtClean="0"/>
              <a:t>-links</a:t>
            </a:r>
            <a:endParaRPr lang="en-US" sz="2400" dirty="0"/>
          </a:p>
        </p:txBody>
      </p:sp>
      <p:sp>
        <p:nvSpPr>
          <p:cNvPr id="6" name="TextBox 5"/>
          <p:cNvSpPr txBox="1"/>
          <p:nvPr/>
        </p:nvSpPr>
        <p:spPr>
          <a:xfrm>
            <a:off x="7495667" y="6572900"/>
            <a:ext cx="1648333" cy="369332"/>
          </a:xfrm>
          <a:prstGeom prst="rect">
            <a:avLst/>
          </a:prstGeom>
          <a:noFill/>
        </p:spPr>
        <p:txBody>
          <a:bodyPr wrap="none" rtlCol="0">
            <a:spAutoFit/>
          </a:bodyPr>
          <a:lstStyle/>
          <a:p>
            <a:r>
              <a:rPr lang="en-US" dirty="0" smtClean="0">
                <a:hlinkClick r:id="rId4" tooltip="PloS one."/>
              </a:rPr>
              <a:t>PLoS One.</a:t>
            </a:r>
            <a:r>
              <a:rPr lang="en-US" dirty="0" smtClean="0"/>
              <a:t> 2008</a:t>
            </a:r>
            <a:endParaRPr lang="en-US" dirty="0"/>
          </a:p>
        </p:txBody>
      </p:sp>
    </p:spTree>
    <p:extLst>
      <p:ext uri="{BB962C8B-B14F-4D97-AF65-F5344CB8AC3E}">
        <p14:creationId xmlns:p14="http://schemas.microsoft.com/office/powerpoint/2010/main" val="38653402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Regulatory Network</a:t>
            </a:r>
            <a:endParaRPr lang="en-US" dirty="0"/>
          </a:p>
        </p:txBody>
      </p:sp>
      <p:pic>
        <p:nvPicPr>
          <p:cNvPr id="4" name="Picture 3"/>
          <p:cNvPicPr>
            <a:picLocks noChangeAspect="1"/>
          </p:cNvPicPr>
          <p:nvPr/>
        </p:nvPicPr>
        <p:blipFill>
          <a:blip r:embed="rId2"/>
          <a:stretch>
            <a:fillRect/>
          </a:stretch>
        </p:blipFill>
        <p:spPr>
          <a:xfrm>
            <a:off x="0" y="1205696"/>
            <a:ext cx="9144000" cy="5652304"/>
          </a:xfrm>
          <a:prstGeom prst="rect">
            <a:avLst/>
          </a:prstGeom>
        </p:spPr>
      </p:pic>
    </p:spTree>
    <p:extLst>
      <p:ext uri="{BB962C8B-B14F-4D97-AF65-F5344CB8AC3E}">
        <p14:creationId xmlns:p14="http://schemas.microsoft.com/office/powerpoint/2010/main" val="163172148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Interaction Network</a:t>
            </a:r>
            <a:endParaRPr lang="en-US" dirty="0"/>
          </a:p>
        </p:txBody>
      </p:sp>
      <p:pic>
        <p:nvPicPr>
          <p:cNvPr id="4" name="Picture 3"/>
          <p:cNvPicPr>
            <a:picLocks noChangeAspect="1"/>
          </p:cNvPicPr>
          <p:nvPr/>
        </p:nvPicPr>
        <p:blipFill>
          <a:blip r:embed="rId3"/>
          <a:stretch>
            <a:fillRect/>
          </a:stretch>
        </p:blipFill>
        <p:spPr>
          <a:xfrm>
            <a:off x="275167" y="2116666"/>
            <a:ext cx="3876498" cy="3763433"/>
          </a:xfrm>
          <a:prstGeom prst="rect">
            <a:avLst/>
          </a:prstGeom>
        </p:spPr>
      </p:pic>
      <p:pic>
        <p:nvPicPr>
          <p:cNvPr id="5" name="Picture 4"/>
          <p:cNvPicPr>
            <a:picLocks noChangeAspect="1"/>
          </p:cNvPicPr>
          <p:nvPr/>
        </p:nvPicPr>
        <p:blipFill>
          <a:blip r:embed="rId4"/>
          <a:stretch>
            <a:fillRect/>
          </a:stretch>
        </p:blipFill>
        <p:spPr>
          <a:xfrm>
            <a:off x="4706218" y="1904999"/>
            <a:ext cx="4346240" cy="3975100"/>
          </a:xfrm>
          <a:prstGeom prst="rect">
            <a:avLst/>
          </a:prstGeom>
        </p:spPr>
      </p:pic>
      <p:sp>
        <p:nvSpPr>
          <p:cNvPr id="6" name="TextBox 5"/>
          <p:cNvSpPr txBox="1"/>
          <p:nvPr/>
        </p:nvSpPr>
        <p:spPr>
          <a:xfrm>
            <a:off x="5601799" y="5880099"/>
            <a:ext cx="3450659" cy="276999"/>
          </a:xfrm>
          <a:prstGeom prst="rect">
            <a:avLst/>
          </a:prstGeom>
          <a:noFill/>
        </p:spPr>
        <p:txBody>
          <a:bodyPr wrap="none" rtlCol="0">
            <a:spAutoFit/>
          </a:bodyPr>
          <a:lstStyle/>
          <a:p>
            <a:r>
              <a:rPr lang="en-US" sz="1200" dirty="0" err="1" smtClean="0"/>
              <a:t>Vizeacoumar</a:t>
            </a:r>
            <a:r>
              <a:rPr lang="en-US" sz="1200" dirty="0" smtClean="0"/>
              <a:t> et al </a:t>
            </a:r>
            <a:r>
              <a:rPr lang="en-US" sz="1200" dirty="0" smtClean="0"/>
              <a:t>Molecular </a:t>
            </a:r>
            <a:r>
              <a:rPr lang="en-US" sz="1200" dirty="0" smtClean="0"/>
              <a:t>Systems Biology (2013)</a:t>
            </a:r>
            <a:endParaRPr lang="en-US" sz="1200" dirty="0"/>
          </a:p>
        </p:txBody>
      </p:sp>
      <p:sp>
        <p:nvSpPr>
          <p:cNvPr id="3" name="TextBox 2"/>
          <p:cNvSpPr txBox="1"/>
          <p:nvPr/>
        </p:nvSpPr>
        <p:spPr>
          <a:xfrm>
            <a:off x="761999" y="6341764"/>
            <a:ext cx="7598834" cy="400110"/>
          </a:xfrm>
          <a:prstGeom prst="rect">
            <a:avLst/>
          </a:prstGeom>
          <a:noFill/>
        </p:spPr>
        <p:txBody>
          <a:bodyPr wrap="square" rtlCol="0">
            <a:spAutoFit/>
          </a:bodyPr>
          <a:lstStyle/>
          <a:p>
            <a:r>
              <a:rPr lang="en-US" sz="2000" dirty="0" smtClean="0"/>
              <a:t>Application: Identify possible synthetic lethal interactions</a:t>
            </a:r>
            <a:endParaRPr lang="en-US" sz="2000" dirty="0"/>
          </a:p>
        </p:txBody>
      </p:sp>
    </p:spTree>
    <p:extLst>
      <p:ext uri="{BB962C8B-B14F-4D97-AF65-F5344CB8AC3E}">
        <p14:creationId xmlns:p14="http://schemas.microsoft.com/office/powerpoint/2010/main" val="374909597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Networks</a:t>
            </a:r>
            <a:endParaRPr lang="en-US" dirty="0"/>
          </a:p>
        </p:txBody>
      </p:sp>
      <p:sp>
        <p:nvSpPr>
          <p:cNvPr id="4" name="TextBox 3"/>
          <p:cNvSpPr txBox="1"/>
          <p:nvPr/>
        </p:nvSpPr>
        <p:spPr>
          <a:xfrm>
            <a:off x="0" y="5657672"/>
            <a:ext cx="9144000" cy="1200328"/>
          </a:xfrm>
          <a:prstGeom prst="rect">
            <a:avLst/>
          </a:prstGeom>
          <a:noFill/>
        </p:spPr>
        <p:txBody>
          <a:bodyPr wrap="square" rtlCol="0">
            <a:spAutoFit/>
          </a:bodyPr>
          <a:lstStyle/>
          <a:p>
            <a:r>
              <a:rPr lang="en-US" sz="2400" dirty="0" smtClean="0"/>
              <a:t>Edges represent changes between different experimental conditions</a:t>
            </a:r>
          </a:p>
          <a:p>
            <a:r>
              <a:rPr lang="en-US" sz="2400" dirty="0" smtClean="0"/>
              <a:t>Application: Compare how two distant species respond to a common stimulus</a:t>
            </a:r>
            <a:endParaRPr lang="en-US" sz="2400" dirty="0"/>
          </a:p>
        </p:txBody>
      </p:sp>
      <p:pic>
        <p:nvPicPr>
          <p:cNvPr id="5" name="Picture 4"/>
          <p:cNvPicPr>
            <a:picLocks noChangeAspect="1"/>
          </p:cNvPicPr>
          <p:nvPr/>
        </p:nvPicPr>
        <p:blipFill>
          <a:blip r:embed="rId2"/>
          <a:stretch>
            <a:fillRect/>
          </a:stretch>
        </p:blipFill>
        <p:spPr>
          <a:xfrm>
            <a:off x="0" y="1803400"/>
            <a:ext cx="9144000" cy="3241803"/>
          </a:xfrm>
          <a:prstGeom prst="rect">
            <a:avLst/>
          </a:prstGeom>
        </p:spPr>
      </p:pic>
    </p:spTree>
    <p:extLst>
      <p:ext uri="{BB962C8B-B14F-4D97-AF65-F5344CB8AC3E}">
        <p14:creationId xmlns:p14="http://schemas.microsoft.com/office/powerpoint/2010/main" val="91056500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16"/>
            <a:ext cx="8229600" cy="1143000"/>
          </a:xfrm>
        </p:spPr>
        <p:txBody>
          <a:bodyPr/>
          <a:lstStyle/>
          <a:p>
            <a:r>
              <a:rPr lang="en-US" dirty="0" err="1" smtClean="0"/>
              <a:t>Diseaseome</a:t>
            </a:r>
            <a:endParaRPr lang="en-US" dirty="0"/>
          </a:p>
        </p:txBody>
      </p:sp>
      <p:pic>
        <p:nvPicPr>
          <p:cNvPr id="6" name="Picture 5"/>
          <p:cNvPicPr>
            <a:picLocks noChangeAspect="1"/>
          </p:cNvPicPr>
          <p:nvPr/>
        </p:nvPicPr>
        <p:blipFill>
          <a:blip r:embed="rId3"/>
          <a:stretch>
            <a:fillRect/>
          </a:stretch>
        </p:blipFill>
        <p:spPr>
          <a:xfrm>
            <a:off x="938553" y="1169139"/>
            <a:ext cx="7389388" cy="4365160"/>
          </a:xfrm>
          <a:prstGeom prst="rect">
            <a:avLst/>
          </a:prstGeom>
        </p:spPr>
      </p:pic>
      <p:sp>
        <p:nvSpPr>
          <p:cNvPr id="7" name="TextBox 6"/>
          <p:cNvSpPr txBox="1"/>
          <p:nvPr/>
        </p:nvSpPr>
        <p:spPr>
          <a:xfrm>
            <a:off x="110417" y="5473005"/>
            <a:ext cx="6353021" cy="1384995"/>
          </a:xfrm>
          <a:prstGeom prst="rect">
            <a:avLst/>
          </a:prstGeom>
          <a:noFill/>
        </p:spPr>
        <p:txBody>
          <a:bodyPr wrap="none" rtlCol="0">
            <a:spAutoFit/>
          </a:bodyPr>
          <a:lstStyle/>
          <a:p>
            <a:r>
              <a:rPr lang="en-US" sz="2800" dirty="0" smtClean="0"/>
              <a:t>Started from a bipartite graph </a:t>
            </a:r>
          </a:p>
          <a:p>
            <a:pPr marL="914400" lvl="1" indent="-457200">
              <a:buFont typeface="Arial"/>
              <a:buChar char="•"/>
            </a:pPr>
            <a:r>
              <a:rPr lang="en-US" sz="2800" dirty="0" smtClean="0"/>
              <a:t>nodes represent genes and diseases</a:t>
            </a:r>
          </a:p>
          <a:p>
            <a:pPr marL="914400" lvl="1" indent="-457200">
              <a:buFont typeface="Arial"/>
              <a:buChar char="•"/>
            </a:pPr>
            <a:r>
              <a:rPr lang="en-US" sz="2800" dirty="0" smtClean="0"/>
              <a:t>edges connect genes to diseases</a:t>
            </a:r>
            <a:endParaRPr lang="en-US" sz="2800" dirty="0"/>
          </a:p>
        </p:txBody>
      </p:sp>
    </p:spTree>
    <p:extLst>
      <p:ext uri="{BB962C8B-B14F-4D97-AF65-F5344CB8AC3E}">
        <p14:creationId xmlns:p14="http://schemas.microsoft.com/office/powerpoint/2010/main" val="15718895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4888626" y="192071"/>
            <a:ext cx="4066537" cy="954107"/>
          </a:xfrm>
          <a:noFill/>
          <a:ln/>
        </p:spPr>
        <p:txBody>
          <a:bodyPr wrap="square">
            <a:spAutoFit/>
          </a:bodyPr>
          <a:lstStyle/>
          <a:p>
            <a:pPr marL="0" indent="0" algn="ctr">
              <a:spcBef>
                <a:spcPct val="0"/>
              </a:spcBef>
              <a:buNone/>
            </a:pPr>
            <a:r>
              <a:rPr lang="en-US" sz="2800" dirty="0" smtClean="0">
                <a:solidFill>
                  <a:srgbClr val="000000"/>
                </a:solidFill>
              </a:rPr>
              <a:t>Phenotypic </a:t>
            </a:r>
            <a:r>
              <a:rPr lang="en-US" sz="2800" dirty="0">
                <a:solidFill>
                  <a:srgbClr val="000000"/>
                </a:solidFill>
              </a:rPr>
              <a:t>Disease Networks (PDNs).</a:t>
            </a:r>
          </a:p>
        </p:txBody>
      </p:sp>
      <p:sp>
        <p:nvSpPr>
          <p:cNvPr id="4100" name="Text Box 4"/>
          <p:cNvSpPr txBox="1">
            <a:spLocks noChangeArrowheads="1"/>
          </p:cNvSpPr>
          <p:nvPr/>
        </p:nvSpPr>
        <p:spPr bwMode="auto">
          <a:xfrm>
            <a:off x="6959126" y="6604304"/>
            <a:ext cx="2171219" cy="25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2058" tIns="41029" rIns="82058" bIns="41029">
            <a:spAutoFit/>
          </a:bodyPr>
          <a:lstStyle/>
          <a:p>
            <a:pPr eaLnBrk="1" hangingPunct="1"/>
            <a:r>
              <a:rPr lang="en-US" sz="1100" dirty="0"/>
              <a:t>Hidalgo </a:t>
            </a:r>
            <a:r>
              <a:rPr lang="en-US" sz="1100" i="1" dirty="0" smtClean="0"/>
              <a:t>et al</a:t>
            </a:r>
            <a:r>
              <a:rPr lang="en-US" sz="1100" dirty="0" smtClean="0"/>
              <a:t>. </a:t>
            </a:r>
            <a:r>
              <a:rPr lang="en-US" sz="1100" dirty="0" err="1"/>
              <a:t>PLoS</a:t>
            </a:r>
            <a:r>
              <a:rPr lang="en-US" sz="1100" dirty="0"/>
              <a:t> </a:t>
            </a:r>
            <a:r>
              <a:rPr lang="en-US" sz="1100" dirty="0" smtClean="0"/>
              <a:t>Comp Bio 2009</a:t>
            </a:r>
            <a:endParaRPr lang="en-US" sz="1100" dirty="0"/>
          </a:p>
        </p:txBody>
      </p:sp>
      <p:pic>
        <p:nvPicPr>
          <p:cNvPr id="2" name="Picture 1"/>
          <p:cNvPicPr>
            <a:picLocks noChangeAspect="1"/>
          </p:cNvPicPr>
          <p:nvPr/>
        </p:nvPicPr>
        <p:blipFill>
          <a:blip r:embed="rId2"/>
          <a:stretch>
            <a:fillRect/>
          </a:stretch>
        </p:blipFill>
        <p:spPr>
          <a:xfrm>
            <a:off x="-13655" y="0"/>
            <a:ext cx="5162231" cy="6858000"/>
          </a:xfrm>
          <a:prstGeom prst="rect">
            <a:avLst/>
          </a:prstGeom>
        </p:spPr>
      </p:pic>
      <p:sp>
        <p:nvSpPr>
          <p:cNvPr id="3" name="TextBox 2"/>
          <p:cNvSpPr txBox="1"/>
          <p:nvPr/>
        </p:nvSpPr>
        <p:spPr>
          <a:xfrm>
            <a:off x="5222492" y="1711365"/>
            <a:ext cx="3907853" cy="646331"/>
          </a:xfrm>
          <a:prstGeom prst="rect">
            <a:avLst/>
          </a:prstGeom>
          <a:noFill/>
        </p:spPr>
        <p:txBody>
          <a:bodyPr wrap="none" rtlCol="0">
            <a:spAutoFit/>
          </a:bodyPr>
          <a:lstStyle/>
          <a:p>
            <a:r>
              <a:rPr lang="en-US" dirty="0"/>
              <a:t>correlations obtained from the disease </a:t>
            </a:r>
            <a:r>
              <a:rPr lang="en-US" dirty="0" smtClean="0"/>
              <a:t/>
            </a:r>
            <a:br>
              <a:rPr lang="en-US" dirty="0" smtClean="0"/>
            </a:br>
            <a:r>
              <a:rPr lang="en-US" dirty="0" smtClean="0"/>
              <a:t>history </a:t>
            </a:r>
            <a:r>
              <a:rPr lang="en-US" dirty="0"/>
              <a:t>of more than 30 million patients</a:t>
            </a:r>
          </a:p>
        </p:txBody>
      </p:sp>
      <p:sp>
        <p:nvSpPr>
          <p:cNvPr id="4" name="TextBox 3"/>
          <p:cNvSpPr txBox="1"/>
          <p:nvPr/>
        </p:nvSpPr>
        <p:spPr>
          <a:xfrm>
            <a:off x="5025681" y="3344711"/>
            <a:ext cx="4293438" cy="2031325"/>
          </a:xfrm>
          <a:prstGeom prst="rect">
            <a:avLst/>
          </a:prstGeom>
          <a:noFill/>
        </p:spPr>
        <p:txBody>
          <a:bodyPr wrap="none" rtlCol="0">
            <a:spAutoFit/>
          </a:bodyPr>
          <a:lstStyle/>
          <a:p>
            <a:pPr marL="342900" indent="-342900">
              <a:buAutoNum type="arabicParenBoth"/>
            </a:pPr>
            <a:r>
              <a:rPr lang="en-US" dirty="0" smtClean="0"/>
              <a:t>patients </a:t>
            </a:r>
            <a:r>
              <a:rPr lang="en-US" dirty="0"/>
              <a:t>develop diseases close in </a:t>
            </a:r>
            <a:r>
              <a:rPr lang="en-US" dirty="0" smtClean="0"/>
              <a:t/>
            </a:r>
            <a:br>
              <a:rPr lang="en-US" dirty="0" smtClean="0"/>
            </a:br>
            <a:r>
              <a:rPr lang="en-US" dirty="0" smtClean="0"/>
              <a:t>the </a:t>
            </a:r>
            <a:r>
              <a:rPr lang="en-US" dirty="0"/>
              <a:t>network to those they already </a:t>
            </a:r>
            <a:r>
              <a:rPr lang="en-US" dirty="0" smtClean="0"/>
              <a:t>have </a:t>
            </a:r>
          </a:p>
          <a:p>
            <a:pPr marL="342900" indent="-342900">
              <a:buAutoNum type="arabicParenBoth"/>
            </a:pPr>
            <a:r>
              <a:rPr lang="en-US" dirty="0" smtClean="0"/>
              <a:t>the </a:t>
            </a:r>
            <a:r>
              <a:rPr lang="en-US" dirty="0"/>
              <a:t>progression of disease </a:t>
            </a:r>
            <a:r>
              <a:rPr lang="en-US" dirty="0" smtClean="0"/>
              <a:t>is </a:t>
            </a:r>
            <a:br>
              <a:rPr lang="en-US" dirty="0" smtClean="0"/>
            </a:br>
            <a:r>
              <a:rPr lang="en-US" dirty="0" smtClean="0"/>
              <a:t>different </a:t>
            </a:r>
            <a:r>
              <a:rPr lang="en-US" dirty="0"/>
              <a:t>for patients of </a:t>
            </a:r>
            <a:r>
              <a:rPr lang="en-US" dirty="0" smtClean="0"/>
              <a:t>different</a:t>
            </a:r>
            <a:br>
              <a:rPr lang="en-US" dirty="0" smtClean="0"/>
            </a:br>
            <a:r>
              <a:rPr lang="en-US" dirty="0" smtClean="0"/>
              <a:t> </a:t>
            </a:r>
            <a:r>
              <a:rPr lang="en-US" dirty="0"/>
              <a:t>genders and ethnicities; </a:t>
            </a:r>
            <a:endParaRPr lang="en-US" dirty="0" smtClean="0"/>
          </a:p>
          <a:p>
            <a:pPr marL="342900" indent="-342900">
              <a:buAutoNum type="arabicParenBoth"/>
            </a:pPr>
            <a:r>
              <a:rPr lang="en-US" dirty="0" smtClean="0"/>
              <a:t>patients </a:t>
            </a:r>
            <a:r>
              <a:rPr lang="en-US" dirty="0"/>
              <a:t>diagnosed with </a:t>
            </a:r>
            <a:r>
              <a:rPr lang="en-US" dirty="0" smtClean="0"/>
              <a:t>more </a:t>
            </a:r>
            <a:r>
              <a:rPr lang="en-US" dirty="0"/>
              <a:t>highly </a:t>
            </a:r>
            <a:r>
              <a:rPr lang="en-US" dirty="0" smtClean="0"/>
              <a:t/>
            </a:r>
            <a:br>
              <a:rPr lang="en-US" dirty="0" smtClean="0"/>
            </a:br>
            <a:r>
              <a:rPr lang="en-US" dirty="0" smtClean="0"/>
              <a:t>connected diseases tend to </a:t>
            </a:r>
            <a:r>
              <a:rPr lang="en-US" dirty="0"/>
              <a:t>die </a:t>
            </a:r>
            <a:r>
              <a:rPr lang="en-US" dirty="0" smtClean="0"/>
              <a:t>sooner</a:t>
            </a:r>
            <a:endParaRPr lang="en-US" dirty="0"/>
          </a:p>
        </p:txBody>
      </p:sp>
    </p:spTree>
    <p:extLst>
      <p:ext uri="{BB962C8B-B14F-4D97-AF65-F5344CB8AC3E}">
        <p14:creationId xmlns:p14="http://schemas.microsoft.com/office/powerpoint/2010/main" val="230020457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94"/>
            <a:ext cx="8229600" cy="1143000"/>
          </a:xfrm>
        </p:spPr>
        <p:txBody>
          <a:bodyPr/>
          <a:lstStyle/>
          <a:p>
            <a:r>
              <a:rPr lang="en-US" dirty="0" smtClean="0"/>
              <a:t>Visualizing / Analyzing Graphs</a:t>
            </a:r>
            <a:endParaRPr lang="en-US" dirty="0"/>
          </a:p>
        </p:txBody>
      </p:sp>
      <p:sp>
        <p:nvSpPr>
          <p:cNvPr id="3" name="Content Placeholder 2"/>
          <p:cNvSpPr>
            <a:spLocks noGrp="1"/>
          </p:cNvSpPr>
          <p:nvPr>
            <p:ph idx="1"/>
          </p:nvPr>
        </p:nvSpPr>
        <p:spPr>
          <a:xfrm>
            <a:off x="457200" y="1600200"/>
            <a:ext cx="3793897" cy="4525963"/>
          </a:xfrm>
        </p:spPr>
        <p:txBody>
          <a:bodyPr/>
          <a:lstStyle/>
          <a:p>
            <a:r>
              <a:rPr lang="en-US" dirty="0" err="1" smtClean="0"/>
              <a:t>Cytoscape</a:t>
            </a:r>
            <a:endParaRPr lang="en-US" dirty="0" smtClean="0"/>
          </a:p>
          <a:p>
            <a:endParaRPr lang="en-US" dirty="0"/>
          </a:p>
          <a:p>
            <a:endParaRPr lang="en-US" dirty="0" smtClean="0"/>
          </a:p>
          <a:p>
            <a:endParaRPr lang="en-US" dirty="0" smtClean="0"/>
          </a:p>
          <a:p>
            <a:r>
              <a:rPr lang="en-US" dirty="0" err="1" smtClean="0"/>
              <a:t>iGraph</a:t>
            </a:r>
            <a:r>
              <a:rPr lang="en-US" dirty="0" smtClean="0"/>
              <a:t> (R)</a:t>
            </a:r>
          </a:p>
          <a:p>
            <a:pPr marL="0" indent="0">
              <a:buNone/>
            </a:pPr>
            <a:endParaRPr lang="en-US" dirty="0" smtClean="0"/>
          </a:p>
          <a:p>
            <a:r>
              <a:rPr lang="en-US" dirty="0" err="1" smtClean="0"/>
              <a:t>NetworkX</a:t>
            </a:r>
            <a:r>
              <a:rPr lang="en-US" dirty="0" smtClean="0"/>
              <a:t> (Python)</a:t>
            </a:r>
            <a:endParaRPr lang="en-US" dirty="0"/>
          </a:p>
        </p:txBody>
      </p:sp>
      <p:pic>
        <p:nvPicPr>
          <p:cNvPr id="4" name="Picture 3"/>
          <p:cNvPicPr>
            <a:picLocks noChangeAspect="1"/>
          </p:cNvPicPr>
          <p:nvPr/>
        </p:nvPicPr>
        <p:blipFill>
          <a:blip r:embed="rId2"/>
          <a:stretch>
            <a:fillRect/>
          </a:stretch>
        </p:blipFill>
        <p:spPr>
          <a:xfrm>
            <a:off x="2953680" y="1086306"/>
            <a:ext cx="5997085" cy="3926281"/>
          </a:xfrm>
          <a:prstGeom prst="rect">
            <a:avLst/>
          </a:prstGeom>
        </p:spPr>
      </p:pic>
      <p:pic>
        <p:nvPicPr>
          <p:cNvPr id="6" name="Picture 5"/>
          <p:cNvPicPr>
            <a:picLocks noChangeAspect="1"/>
          </p:cNvPicPr>
          <p:nvPr/>
        </p:nvPicPr>
        <p:blipFill>
          <a:blip r:embed="rId3"/>
          <a:stretch>
            <a:fillRect/>
          </a:stretch>
        </p:blipFill>
        <p:spPr>
          <a:xfrm>
            <a:off x="331255" y="1600200"/>
            <a:ext cx="2455473" cy="887478"/>
          </a:xfrm>
          <a:prstGeom prst="rect">
            <a:avLst/>
          </a:prstGeom>
        </p:spPr>
      </p:pic>
    </p:spTree>
    <p:extLst>
      <p:ext uri="{BB962C8B-B14F-4D97-AF65-F5344CB8AC3E}">
        <p14:creationId xmlns:p14="http://schemas.microsoft.com/office/powerpoint/2010/main" val="19702978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Theory</a:t>
            </a:r>
            <a:endParaRPr lang="en-US" dirty="0"/>
          </a:p>
        </p:txBody>
      </p:sp>
      <p:sp>
        <p:nvSpPr>
          <p:cNvPr id="3" name="Content Placeholder 2"/>
          <p:cNvSpPr>
            <a:spLocks noGrp="1"/>
          </p:cNvSpPr>
          <p:nvPr>
            <p:ph idx="1"/>
          </p:nvPr>
        </p:nvSpPr>
        <p:spPr/>
        <p:txBody>
          <a:bodyPr>
            <a:normAutofit lnSpcReduction="10000"/>
          </a:bodyPr>
          <a:lstStyle/>
          <a:p>
            <a:r>
              <a:rPr lang="en-US" dirty="0" smtClean="0"/>
              <a:t>Study of graphs as a representation of the relationships between discrete objects</a:t>
            </a:r>
          </a:p>
          <a:p>
            <a:pPr lvl="1"/>
            <a:r>
              <a:rPr lang="en-US" dirty="0" smtClean="0"/>
              <a:t>Genes, proteins, enzymes, metabolites, drugs, diseases, …</a:t>
            </a:r>
          </a:p>
          <a:p>
            <a:pPr lvl="1"/>
            <a:endParaRPr lang="en-US" dirty="0"/>
          </a:p>
          <a:p>
            <a:r>
              <a:rPr lang="en-US" dirty="0" smtClean="0"/>
              <a:t>Objects represented as nodes, relationships represented as edges</a:t>
            </a:r>
          </a:p>
          <a:p>
            <a:pPr lvl="1"/>
            <a:r>
              <a:rPr lang="en-US" dirty="0" smtClean="0"/>
              <a:t>Protein-protein interactions, enzyme-substrate relationships, co-expressed mRNAs …</a:t>
            </a:r>
          </a:p>
          <a:p>
            <a:endParaRPr lang="en-US" dirty="0"/>
          </a:p>
          <a:p>
            <a:endParaRPr lang="en-US" dirty="0"/>
          </a:p>
        </p:txBody>
      </p:sp>
    </p:spTree>
    <p:extLst>
      <p:ext uri="{BB962C8B-B14F-4D97-AF65-F5344CB8AC3E}">
        <p14:creationId xmlns:p14="http://schemas.microsoft.com/office/powerpoint/2010/main" val="344380885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Ontologies</a:t>
            </a:r>
            <a:endParaRPr lang="en-US" dirty="0"/>
          </a:p>
        </p:txBody>
      </p:sp>
      <p:sp>
        <p:nvSpPr>
          <p:cNvPr id="3" name="Content Placeholder 2"/>
          <p:cNvSpPr>
            <a:spLocks noGrp="1"/>
          </p:cNvSpPr>
          <p:nvPr>
            <p:ph idx="1"/>
          </p:nvPr>
        </p:nvSpPr>
        <p:spPr>
          <a:xfrm>
            <a:off x="457201" y="1600200"/>
            <a:ext cx="3543300" cy="4525963"/>
          </a:xfrm>
        </p:spPr>
        <p:txBody>
          <a:bodyPr>
            <a:normAutofit fontScale="85000" lnSpcReduction="20000"/>
          </a:bodyPr>
          <a:lstStyle/>
          <a:p>
            <a:r>
              <a:rPr lang="en-US" dirty="0" smtClean="0"/>
              <a:t>Define a hierarchy among objects</a:t>
            </a:r>
          </a:p>
          <a:p>
            <a:endParaRPr lang="en-US" dirty="0"/>
          </a:p>
          <a:p>
            <a:r>
              <a:rPr lang="en-US" dirty="0" smtClean="0"/>
              <a:t>Gene Ontology (GO)</a:t>
            </a:r>
          </a:p>
          <a:p>
            <a:pPr lvl="1"/>
            <a:r>
              <a:rPr lang="en-US" dirty="0" smtClean="0"/>
              <a:t>Curated from scientific literature</a:t>
            </a:r>
          </a:p>
          <a:p>
            <a:pPr lvl="1"/>
            <a:endParaRPr lang="en-US" dirty="0"/>
          </a:p>
          <a:p>
            <a:r>
              <a:rPr lang="en-US" dirty="0" smtClean="0"/>
              <a:t>Other examples</a:t>
            </a:r>
          </a:p>
          <a:p>
            <a:pPr lvl="1"/>
            <a:r>
              <a:rPr lang="en-US" dirty="0" smtClean="0"/>
              <a:t>Disease – symptom relationships</a:t>
            </a:r>
          </a:p>
          <a:p>
            <a:pPr lvl="1"/>
            <a:r>
              <a:rPr lang="en-US" dirty="0" smtClean="0"/>
              <a:t>Organ – tissue – cell-type relationships</a:t>
            </a:r>
          </a:p>
        </p:txBody>
      </p:sp>
      <p:pic>
        <p:nvPicPr>
          <p:cNvPr id="4" name="Picture 3"/>
          <p:cNvPicPr>
            <a:picLocks noChangeAspect="1"/>
          </p:cNvPicPr>
          <p:nvPr/>
        </p:nvPicPr>
        <p:blipFill>
          <a:blip r:embed="rId2"/>
          <a:stretch>
            <a:fillRect/>
          </a:stretch>
        </p:blipFill>
        <p:spPr>
          <a:xfrm>
            <a:off x="3913334" y="1672163"/>
            <a:ext cx="5084989" cy="3542655"/>
          </a:xfrm>
          <a:prstGeom prst="rect">
            <a:avLst/>
          </a:prstGeom>
        </p:spPr>
      </p:pic>
    </p:spTree>
    <p:extLst>
      <p:ext uri="{BB962C8B-B14F-4D97-AF65-F5344CB8AC3E}">
        <p14:creationId xmlns:p14="http://schemas.microsoft.com/office/powerpoint/2010/main" val="136235416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302"/>
            <a:ext cx="8229600" cy="1143000"/>
          </a:xfrm>
        </p:spPr>
        <p:txBody>
          <a:bodyPr>
            <a:normAutofit fontScale="90000"/>
          </a:bodyPr>
          <a:lstStyle/>
          <a:p>
            <a:r>
              <a:rPr lang="en-US" dirty="0" smtClean="0"/>
              <a:t>Constructing Ontologies from High-throughput Data</a:t>
            </a:r>
            <a:endParaRPr lang="en-US" dirty="0"/>
          </a:p>
        </p:txBody>
      </p:sp>
      <p:pic>
        <p:nvPicPr>
          <p:cNvPr id="5" name="Picture 4"/>
          <p:cNvPicPr>
            <a:picLocks noChangeAspect="1"/>
          </p:cNvPicPr>
          <p:nvPr/>
        </p:nvPicPr>
        <p:blipFill>
          <a:blip r:embed="rId2"/>
          <a:stretch>
            <a:fillRect/>
          </a:stretch>
        </p:blipFill>
        <p:spPr>
          <a:xfrm>
            <a:off x="0" y="1532479"/>
            <a:ext cx="9144000" cy="5335611"/>
          </a:xfrm>
          <a:prstGeom prst="rect">
            <a:avLst/>
          </a:prstGeom>
        </p:spPr>
      </p:pic>
    </p:spTree>
    <p:extLst>
      <p:ext uri="{BB962C8B-B14F-4D97-AF65-F5344CB8AC3E}">
        <p14:creationId xmlns:p14="http://schemas.microsoft.com/office/powerpoint/2010/main" val="42064850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802467" cy="1143000"/>
          </a:xfrm>
        </p:spPr>
        <p:txBody>
          <a:bodyPr>
            <a:normAutofit fontScale="90000"/>
          </a:bodyPr>
          <a:lstStyle/>
          <a:p>
            <a:r>
              <a:rPr lang="en-US" dirty="0" smtClean="0"/>
              <a:t>NEXO for Yeast</a:t>
            </a:r>
            <a:endParaRPr lang="en-US" dirty="0"/>
          </a:p>
        </p:txBody>
      </p:sp>
      <p:pic>
        <p:nvPicPr>
          <p:cNvPr id="4" name="Picture 3"/>
          <p:cNvPicPr>
            <a:picLocks noChangeAspect="1"/>
          </p:cNvPicPr>
          <p:nvPr/>
        </p:nvPicPr>
        <p:blipFill>
          <a:blip r:embed="rId2"/>
          <a:stretch>
            <a:fillRect/>
          </a:stretch>
        </p:blipFill>
        <p:spPr>
          <a:xfrm>
            <a:off x="3579962" y="0"/>
            <a:ext cx="5564038" cy="6858000"/>
          </a:xfrm>
          <a:prstGeom prst="rect">
            <a:avLst/>
          </a:prstGeom>
        </p:spPr>
      </p:pic>
      <p:sp>
        <p:nvSpPr>
          <p:cNvPr id="5" name="TextBox 4"/>
          <p:cNvSpPr txBox="1"/>
          <p:nvPr/>
        </p:nvSpPr>
        <p:spPr>
          <a:xfrm>
            <a:off x="324669" y="6349997"/>
            <a:ext cx="2892664" cy="369332"/>
          </a:xfrm>
          <a:prstGeom prst="rect">
            <a:avLst/>
          </a:prstGeom>
          <a:noFill/>
        </p:spPr>
        <p:txBody>
          <a:bodyPr wrap="none" rtlCol="0">
            <a:spAutoFit/>
          </a:bodyPr>
          <a:lstStyle/>
          <a:p>
            <a:r>
              <a:rPr lang="en-US" dirty="0" smtClean="0"/>
              <a:t>Nature Biotechnology (2013)</a:t>
            </a:r>
            <a:endParaRPr lang="en-US" dirty="0"/>
          </a:p>
        </p:txBody>
      </p:sp>
    </p:spTree>
    <p:extLst>
      <p:ext uri="{BB962C8B-B14F-4D97-AF65-F5344CB8AC3E}">
        <p14:creationId xmlns:p14="http://schemas.microsoft.com/office/powerpoint/2010/main" val="306261661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Sources for Biological Network Data</a:t>
            </a:r>
            <a:endParaRPr lang="en-US" dirty="0"/>
          </a:p>
        </p:txBody>
      </p:sp>
      <p:sp>
        <p:nvSpPr>
          <p:cNvPr id="3" name="Content Placeholder 2"/>
          <p:cNvSpPr>
            <a:spLocks noGrp="1"/>
          </p:cNvSpPr>
          <p:nvPr>
            <p:ph sz="half" idx="1"/>
          </p:nvPr>
        </p:nvSpPr>
        <p:spPr/>
        <p:txBody>
          <a:bodyPr>
            <a:normAutofit fontScale="92500"/>
          </a:bodyPr>
          <a:lstStyle/>
          <a:p>
            <a:r>
              <a:rPr lang="en-US" dirty="0" smtClean="0"/>
              <a:t>Literature</a:t>
            </a:r>
          </a:p>
          <a:p>
            <a:r>
              <a:rPr lang="en-US" dirty="0" smtClean="0"/>
              <a:t>Interaction databases</a:t>
            </a:r>
          </a:p>
          <a:p>
            <a:pPr lvl="1"/>
            <a:r>
              <a:rPr lang="en-US" dirty="0" smtClean="0"/>
              <a:t>STRING</a:t>
            </a:r>
          </a:p>
          <a:p>
            <a:pPr lvl="1"/>
            <a:r>
              <a:rPr lang="en-US" dirty="0" smtClean="0"/>
              <a:t>MINT</a:t>
            </a:r>
          </a:p>
          <a:p>
            <a:pPr lvl="1"/>
            <a:r>
              <a:rPr lang="en-US" dirty="0" smtClean="0"/>
              <a:t>HPRD</a:t>
            </a:r>
          </a:p>
          <a:p>
            <a:pPr lvl="1"/>
            <a:r>
              <a:rPr lang="en-US" dirty="0" smtClean="0"/>
              <a:t>MIPS</a:t>
            </a:r>
          </a:p>
          <a:p>
            <a:pPr lvl="1"/>
            <a:r>
              <a:rPr lang="en-US" dirty="0" smtClean="0"/>
              <a:t>BIND</a:t>
            </a:r>
          </a:p>
          <a:p>
            <a:pPr lvl="1"/>
            <a:r>
              <a:rPr lang="en-US" dirty="0" smtClean="0"/>
              <a:t>GRID</a:t>
            </a:r>
          </a:p>
          <a:p>
            <a:pPr lvl="1"/>
            <a:r>
              <a:rPr lang="en-US" dirty="0" smtClean="0"/>
              <a:t>DIP</a:t>
            </a:r>
          </a:p>
          <a:p>
            <a:pPr lvl="1"/>
            <a:r>
              <a:rPr lang="en-US" dirty="0" err="1" smtClean="0"/>
              <a:t>HumanNet</a:t>
            </a:r>
            <a:r>
              <a:rPr lang="en-US" dirty="0" smtClean="0"/>
              <a:t> / </a:t>
            </a:r>
            <a:r>
              <a:rPr lang="en-US" dirty="0" err="1" smtClean="0"/>
              <a:t>YeastNet</a:t>
            </a:r>
            <a:endParaRPr lang="en-US" dirty="0" smtClean="0"/>
          </a:p>
        </p:txBody>
      </p:sp>
      <p:sp>
        <p:nvSpPr>
          <p:cNvPr id="4" name="Content Placeholder 3"/>
          <p:cNvSpPr>
            <a:spLocks noGrp="1"/>
          </p:cNvSpPr>
          <p:nvPr>
            <p:ph sz="half" idx="2"/>
          </p:nvPr>
        </p:nvSpPr>
        <p:spPr>
          <a:xfrm>
            <a:off x="4648200" y="1600200"/>
            <a:ext cx="4038600" cy="4750439"/>
          </a:xfrm>
        </p:spPr>
        <p:txBody>
          <a:bodyPr>
            <a:normAutofit fontScale="92500"/>
          </a:bodyPr>
          <a:lstStyle/>
          <a:p>
            <a:r>
              <a:rPr lang="en-US" dirty="0" smtClean="0"/>
              <a:t>Pathway Databases</a:t>
            </a:r>
          </a:p>
          <a:p>
            <a:pPr lvl="1"/>
            <a:r>
              <a:rPr lang="en-US" dirty="0" smtClean="0"/>
              <a:t>Pathway Commons</a:t>
            </a:r>
          </a:p>
          <a:p>
            <a:pPr lvl="1"/>
            <a:r>
              <a:rPr lang="en-US" dirty="0" err="1" smtClean="0"/>
              <a:t>Biogrid</a:t>
            </a:r>
            <a:endParaRPr lang="en-US" dirty="0" smtClean="0"/>
          </a:p>
          <a:p>
            <a:pPr lvl="1"/>
            <a:r>
              <a:rPr lang="en-US" dirty="0" smtClean="0"/>
              <a:t>NCBI PID</a:t>
            </a:r>
          </a:p>
          <a:p>
            <a:pPr lvl="1"/>
            <a:r>
              <a:rPr lang="en-US" dirty="0" err="1" smtClean="0"/>
              <a:t>Reactome</a:t>
            </a:r>
            <a:endParaRPr lang="en-US" dirty="0" smtClean="0"/>
          </a:p>
          <a:p>
            <a:pPr lvl="1"/>
            <a:r>
              <a:rPr lang="en-US" dirty="0" smtClean="0"/>
              <a:t>Gene Ontology</a:t>
            </a:r>
          </a:p>
          <a:p>
            <a:pPr marL="0" indent="0">
              <a:buNone/>
            </a:pPr>
            <a:endParaRPr lang="en-US" dirty="0"/>
          </a:p>
          <a:p>
            <a:r>
              <a:rPr lang="en-US" dirty="0" smtClean="0"/>
              <a:t>High-throughput experiments</a:t>
            </a:r>
          </a:p>
          <a:p>
            <a:pPr lvl="1"/>
            <a:r>
              <a:rPr lang="en-US" dirty="0" smtClean="0"/>
              <a:t>Y2H – binary interactions</a:t>
            </a:r>
          </a:p>
          <a:p>
            <a:pPr lvl="1"/>
            <a:r>
              <a:rPr lang="en-US" dirty="0" smtClean="0"/>
              <a:t>APMS – protein complexes</a:t>
            </a:r>
          </a:p>
          <a:p>
            <a:endParaRPr lang="en-US" dirty="0"/>
          </a:p>
        </p:txBody>
      </p:sp>
    </p:spTree>
    <p:extLst>
      <p:ext uri="{BB962C8B-B14F-4D97-AF65-F5344CB8AC3E}">
        <p14:creationId xmlns:p14="http://schemas.microsoft.com/office/powerpoint/2010/main" val="228390980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 in Biological Network Analysis</a:t>
            </a:r>
            <a:endParaRPr lang="en-US" dirty="0"/>
          </a:p>
        </p:txBody>
      </p:sp>
      <p:sp>
        <p:nvSpPr>
          <p:cNvPr id="3" name="Content Placeholder 2"/>
          <p:cNvSpPr>
            <a:spLocks noGrp="1"/>
          </p:cNvSpPr>
          <p:nvPr>
            <p:ph idx="1"/>
          </p:nvPr>
        </p:nvSpPr>
        <p:spPr>
          <a:xfrm>
            <a:off x="457200" y="1600200"/>
            <a:ext cx="8229600" cy="4805662"/>
          </a:xfrm>
        </p:spPr>
        <p:txBody>
          <a:bodyPr>
            <a:normAutofit fontScale="92500" lnSpcReduction="20000"/>
          </a:bodyPr>
          <a:lstStyle/>
          <a:p>
            <a:r>
              <a:rPr lang="en-US" dirty="0" smtClean="0"/>
              <a:t>Incomplete data</a:t>
            </a:r>
          </a:p>
          <a:p>
            <a:pPr lvl="1"/>
            <a:r>
              <a:rPr lang="en-US" dirty="0" smtClean="0"/>
              <a:t>We don’t have the tools to exhaustively measure the </a:t>
            </a:r>
            <a:r>
              <a:rPr lang="en-US" dirty="0" err="1" smtClean="0"/>
              <a:t>interactome</a:t>
            </a:r>
            <a:endParaRPr lang="en-US" dirty="0" smtClean="0"/>
          </a:p>
          <a:p>
            <a:pPr lvl="1"/>
            <a:endParaRPr lang="en-US" dirty="0"/>
          </a:p>
          <a:p>
            <a:r>
              <a:rPr lang="en-US" dirty="0" smtClean="0"/>
              <a:t>Static representation of a dynamic system</a:t>
            </a:r>
          </a:p>
          <a:p>
            <a:endParaRPr lang="en-US" dirty="0"/>
          </a:p>
          <a:p>
            <a:r>
              <a:rPr lang="en-US" dirty="0" smtClean="0"/>
              <a:t>Even static representation may differ between environments</a:t>
            </a:r>
          </a:p>
          <a:p>
            <a:endParaRPr lang="en-US" dirty="0"/>
          </a:p>
          <a:p>
            <a:r>
              <a:rPr lang="en-US" dirty="0" smtClean="0"/>
              <a:t>Biases inherent in how network was constructed</a:t>
            </a:r>
          </a:p>
          <a:p>
            <a:pPr lvl="1"/>
            <a:r>
              <a:rPr lang="en-US" dirty="0" smtClean="0"/>
              <a:t>More studied proteins tend to have more interactions</a:t>
            </a:r>
          </a:p>
          <a:p>
            <a:pPr marL="0" indent="0">
              <a:buNone/>
            </a:pPr>
            <a:endParaRPr lang="en-US" dirty="0"/>
          </a:p>
        </p:txBody>
      </p:sp>
    </p:spTree>
    <p:extLst>
      <p:ext uri="{BB962C8B-B14F-4D97-AF65-F5344CB8AC3E}">
        <p14:creationId xmlns:p14="http://schemas.microsoft.com/office/powerpoint/2010/main" val="66937111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Excercises</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6678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39"/>
            <a:ext cx="8229600" cy="1143000"/>
          </a:xfrm>
        </p:spPr>
        <p:txBody>
          <a:bodyPr/>
          <a:lstStyle/>
          <a:p>
            <a:r>
              <a:rPr lang="en-US" dirty="0" smtClean="0"/>
              <a:t>Properties of Graphs</a:t>
            </a:r>
            <a:endParaRPr lang="en-US" dirty="0"/>
          </a:p>
        </p:txBody>
      </p:sp>
      <p:sp>
        <p:nvSpPr>
          <p:cNvPr id="3" name="Content Placeholder 2"/>
          <p:cNvSpPr>
            <a:spLocks noGrp="1"/>
          </p:cNvSpPr>
          <p:nvPr>
            <p:ph idx="1"/>
          </p:nvPr>
        </p:nvSpPr>
        <p:spPr>
          <a:xfrm>
            <a:off x="457200" y="1555693"/>
            <a:ext cx="4953288" cy="5402391"/>
          </a:xfrm>
        </p:spPr>
        <p:txBody>
          <a:bodyPr>
            <a:normAutofit fontScale="85000" lnSpcReduction="20000"/>
          </a:bodyPr>
          <a:lstStyle/>
          <a:p>
            <a:r>
              <a:rPr lang="en-US" dirty="0" smtClean="0"/>
              <a:t>G=(V,E)</a:t>
            </a:r>
          </a:p>
          <a:p>
            <a:pPr lvl="1"/>
            <a:r>
              <a:rPr lang="en-US" dirty="0" smtClean="0"/>
              <a:t>V = vertices (nodes)</a:t>
            </a:r>
          </a:p>
          <a:p>
            <a:pPr lvl="1"/>
            <a:r>
              <a:rPr lang="en-US" dirty="0" smtClean="0"/>
              <a:t>E = edges</a:t>
            </a:r>
          </a:p>
          <a:p>
            <a:endParaRPr lang="en-US" dirty="0"/>
          </a:p>
          <a:p>
            <a:r>
              <a:rPr lang="en-US" dirty="0" smtClean="0"/>
              <a:t>Nodes can represent one type of entity or </a:t>
            </a:r>
            <a:r>
              <a:rPr lang="en-US" dirty="0" smtClean="0"/>
              <a:t>more</a:t>
            </a:r>
            <a:endParaRPr lang="en-US" dirty="0" smtClean="0"/>
          </a:p>
          <a:p>
            <a:pPr lvl="1"/>
            <a:r>
              <a:rPr lang="en-US" dirty="0" smtClean="0"/>
              <a:t>Bipartite graph</a:t>
            </a:r>
          </a:p>
          <a:p>
            <a:pPr lvl="1"/>
            <a:endParaRPr lang="en-US" dirty="0"/>
          </a:p>
          <a:p>
            <a:r>
              <a:rPr lang="en-US" dirty="0" smtClean="0"/>
              <a:t>Edges can be directed or undirected (or mixed</a:t>
            </a:r>
            <a:r>
              <a:rPr lang="en-US" dirty="0" smtClean="0"/>
              <a:t>)</a:t>
            </a:r>
          </a:p>
          <a:p>
            <a:pPr lvl="1"/>
            <a:r>
              <a:rPr lang="en-US" dirty="0" smtClean="0"/>
              <a:t>Different types of relationship</a:t>
            </a:r>
            <a:endParaRPr lang="en-US" dirty="0" smtClean="0"/>
          </a:p>
          <a:p>
            <a:endParaRPr lang="en-US" dirty="0"/>
          </a:p>
          <a:p>
            <a:r>
              <a:rPr lang="en-US" dirty="0" err="1" smtClean="0"/>
              <a:t>Subgraph</a:t>
            </a:r>
            <a:r>
              <a:rPr lang="en-US" dirty="0" smtClean="0"/>
              <a:t> – </a:t>
            </a:r>
            <a:r>
              <a:rPr lang="en-US" dirty="0" smtClean="0"/>
              <a:t>connected subset </a:t>
            </a:r>
            <a:r>
              <a:rPr lang="en-US" dirty="0" smtClean="0"/>
              <a:t>of G</a:t>
            </a:r>
          </a:p>
          <a:p>
            <a:pPr marL="0" indent="0">
              <a:buNone/>
            </a:pPr>
            <a:endParaRPr lang="en-US" dirty="0" smtClean="0"/>
          </a:p>
          <a:p>
            <a:endParaRPr lang="en-US" dirty="0"/>
          </a:p>
          <a:p>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5493303" y="4851399"/>
            <a:ext cx="1266597" cy="1139937"/>
          </a:xfrm>
          <a:prstGeom prst="rect">
            <a:avLst/>
          </a:prstGeom>
        </p:spPr>
      </p:pic>
      <p:pic>
        <p:nvPicPr>
          <p:cNvPr id="5" name="Picture 4"/>
          <p:cNvPicPr>
            <a:picLocks noChangeAspect="1"/>
          </p:cNvPicPr>
          <p:nvPr/>
        </p:nvPicPr>
        <p:blipFill>
          <a:blip r:embed="rId3"/>
          <a:stretch>
            <a:fillRect/>
          </a:stretch>
        </p:blipFill>
        <p:spPr>
          <a:xfrm>
            <a:off x="7091159" y="4851399"/>
            <a:ext cx="1266597" cy="1139937"/>
          </a:xfrm>
          <a:prstGeom prst="rect">
            <a:avLst/>
          </a:prstGeom>
        </p:spPr>
      </p:pic>
      <p:pic>
        <p:nvPicPr>
          <p:cNvPr id="6" name="Picture 5"/>
          <p:cNvPicPr>
            <a:picLocks noChangeAspect="1"/>
          </p:cNvPicPr>
          <p:nvPr/>
        </p:nvPicPr>
        <p:blipFill>
          <a:blip r:embed="rId4"/>
          <a:stretch>
            <a:fillRect/>
          </a:stretch>
        </p:blipFill>
        <p:spPr>
          <a:xfrm>
            <a:off x="5738540" y="1094484"/>
            <a:ext cx="2374733" cy="1570562"/>
          </a:xfrm>
          <a:prstGeom prst="rect">
            <a:avLst/>
          </a:prstGeom>
        </p:spPr>
      </p:pic>
      <p:sp>
        <p:nvSpPr>
          <p:cNvPr id="7" name="TextBox 6"/>
          <p:cNvSpPr txBox="1"/>
          <p:nvPr/>
        </p:nvSpPr>
        <p:spPr>
          <a:xfrm>
            <a:off x="4217304" y="2437986"/>
            <a:ext cx="4762855" cy="646331"/>
          </a:xfrm>
          <a:prstGeom prst="rect">
            <a:avLst/>
          </a:prstGeom>
          <a:noFill/>
        </p:spPr>
        <p:txBody>
          <a:bodyPr wrap="none" rtlCol="0">
            <a:spAutoFit/>
          </a:bodyPr>
          <a:lstStyle/>
          <a:p>
            <a:r>
              <a:rPr lang="en-US" i="1" dirty="0" smtClean="0"/>
              <a:t>V</a:t>
            </a:r>
            <a:r>
              <a:rPr lang="en-US" dirty="0" smtClean="0"/>
              <a:t> = {1, 2, 3, 4, 5, 6} </a:t>
            </a:r>
          </a:p>
          <a:p>
            <a:r>
              <a:rPr lang="en-US" i="1" dirty="0" smtClean="0"/>
              <a:t>E</a:t>
            </a:r>
            <a:r>
              <a:rPr lang="en-US" dirty="0" smtClean="0"/>
              <a:t> = {{1, 2}, {1, 5}, {2, 3}, {2, 5}, {3, 4}, {4, 5}, {4, 6}}</a:t>
            </a:r>
            <a:endParaRPr lang="en-US" dirty="0"/>
          </a:p>
        </p:txBody>
      </p:sp>
      <p:sp>
        <p:nvSpPr>
          <p:cNvPr id="8" name="Rectangle 7"/>
          <p:cNvSpPr>
            <a:spLocks noChangeAspect="1"/>
          </p:cNvSpPr>
          <p:nvPr/>
        </p:nvSpPr>
        <p:spPr>
          <a:xfrm flipH="1">
            <a:off x="6177203" y="3506661"/>
            <a:ext cx="193280" cy="193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flipV="1">
            <a:off x="7091159" y="3478859"/>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8" idx="1"/>
            <a:endCxn id="9" idx="2"/>
          </p:cNvCxnSpPr>
          <p:nvPr/>
        </p:nvCxnSpPr>
        <p:spPr>
          <a:xfrm flipV="1">
            <a:off x="6370483" y="3589400"/>
            <a:ext cx="720676" cy="13901"/>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a:spLocks noChangeAspect="1"/>
          </p:cNvSpPr>
          <p:nvPr/>
        </p:nvSpPr>
        <p:spPr>
          <a:xfrm flipH="1">
            <a:off x="6163973" y="3852338"/>
            <a:ext cx="193280" cy="193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9" idx="2"/>
            <a:endCxn id="13" idx="1"/>
          </p:cNvCxnSpPr>
          <p:nvPr/>
        </p:nvCxnSpPr>
        <p:spPr>
          <a:xfrm flipH="1">
            <a:off x="6357253" y="3589400"/>
            <a:ext cx="733906" cy="359578"/>
          </a:xfrm>
          <a:prstGeom prst="line">
            <a:avLst/>
          </a:prstGeom>
        </p:spPr>
        <p:style>
          <a:lnRef idx="2">
            <a:schemeClr val="accent1"/>
          </a:lnRef>
          <a:fillRef idx="0">
            <a:schemeClr val="accent1"/>
          </a:fillRef>
          <a:effectRef idx="1">
            <a:schemeClr val="accent1"/>
          </a:effectRef>
          <a:fontRef idx="minor">
            <a:schemeClr val="tx1"/>
          </a:fontRef>
        </p:style>
      </p:cxnSp>
      <p:sp>
        <p:nvSpPr>
          <p:cNvPr id="18" name="Oval 17"/>
          <p:cNvSpPr>
            <a:spLocks noChangeAspect="1"/>
          </p:cNvSpPr>
          <p:nvPr/>
        </p:nvSpPr>
        <p:spPr>
          <a:xfrm flipV="1">
            <a:off x="7063554" y="3810730"/>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a:stCxn id="13" idx="1"/>
            <a:endCxn id="18" idx="2"/>
          </p:cNvCxnSpPr>
          <p:nvPr/>
        </p:nvCxnSpPr>
        <p:spPr>
          <a:xfrm flipV="1">
            <a:off x="6357253" y="3921271"/>
            <a:ext cx="706301" cy="27707"/>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a:spLocks noChangeAspect="1"/>
          </p:cNvSpPr>
          <p:nvPr/>
        </p:nvSpPr>
        <p:spPr>
          <a:xfrm flipH="1">
            <a:off x="6170993" y="4183677"/>
            <a:ext cx="193280" cy="19328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flipV="1">
            <a:off x="7063554" y="4155872"/>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8" idx="1"/>
            <a:endCxn id="25" idx="2"/>
          </p:cNvCxnSpPr>
          <p:nvPr/>
        </p:nvCxnSpPr>
        <p:spPr>
          <a:xfrm>
            <a:off x="6370483" y="3603301"/>
            <a:ext cx="693071" cy="663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5" idx="2"/>
            <a:endCxn id="23" idx="1"/>
          </p:cNvCxnSpPr>
          <p:nvPr/>
        </p:nvCxnSpPr>
        <p:spPr>
          <a:xfrm flipH="1">
            <a:off x="6364273" y="4266413"/>
            <a:ext cx="699281" cy="1390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54469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94"/>
            <a:ext cx="8229600" cy="1143000"/>
          </a:xfrm>
        </p:spPr>
        <p:txBody>
          <a:bodyPr/>
          <a:lstStyle/>
          <a:p>
            <a:r>
              <a:rPr lang="en-US" dirty="0" smtClean="0"/>
              <a:t>Properties of a Graph</a:t>
            </a:r>
            <a:endParaRPr lang="en-US" dirty="0"/>
          </a:p>
        </p:txBody>
      </p:sp>
      <p:sp>
        <p:nvSpPr>
          <p:cNvPr id="3" name="Content Placeholder 2"/>
          <p:cNvSpPr>
            <a:spLocks noGrp="1"/>
          </p:cNvSpPr>
          <p:nvPr>
            <p:ph idx="1"/>
          </p:nvPr>
        </p:nvSpPr>
        <p:spPr>
          <a:xfrm>
            <a:off x="457200" y="1086306"/>
            <a:ext cx="6112678" cy="5962194"/>
          </a:xfrm>
        </p:spPr>
        <p:txBody>
          <a:bodyPr>
            <a:normAutofit fontScale="77500" lnSpcReduction="20000"/>
          </a:bodyPr>
          <a:lstStyle/>
          <a:p>
            <a:r>
              <a:rPr lang="en-US" dirty="0" smtClean="0"/>
              <a:t>Degree</a:t>
            </a:r>
          </a:p>
          <a:p>
            <a:pPr lvl="1"/>
            <a:r>
              <a:rPr lang="en-US" dirty="0"/>
              <a:t>T</a:t>
            </a:r>
            <a:r>
              <a:rPr lang="en-US" dirty="0" smtClean="0"/>
              <a:t>he number of edges incident on a node</a:t>
            </a:r>
          </a:p>
          <a:p>
            <a:pPr lvl="1"/>
            <a:r>
              <a:rPr lang="en-US" dirty="0" smtClean="0"/>
              <a:t>In a directed graph can be divided into in-degree and out-degree </a:t>
            </a:r>
          </a:p>
          <a:p>
            <a:pPr lvl="1"/>
            <a:endParaRPr lang="en-US" dirty="0"/>
          </a:p>
          <a:p>
            <a:r>
              <a:rPr lang="en-US" dirty="0" smtClean="0"/>
              <a:t>Walk</a:t>
            </a:r>
          </a:p>
          <a:p>
            <a:pPr lvl="1"/>
            <a:r>
              <a:rPr lang="en-US" dirty="0" smtClean="0"/>
              <a:t>A sequence of adjacent vertices in the graph</a:t>
            </a:r>
          </a:p>
          <a:p>
            <a:pPr lvl="1"/>
            <a:r>
              <a:rPr lang="en-US" dirty="0" smtClean="0"/>
              <a:t>Can also be thought of as a sequence of incident edges</a:t>
            </a:r>
          </a:p>
          <a:p>
            <a:pPr lvl="1"/>
            <a:endParaRPr lang="en-US" dirty="0"/>
          </a:p>
          <a:p>
            <a:r>
              <a:rPr lang="en-US" dirty="0" smtClean="0"/>
              <a:t>Path</a:t>
            </a:r>
          </a:p>
          <a:p>
            <a:pPr lvl="1"/>
            <a:r>
              <a:rPr lang="en-US" dirty="0" smtClean="0"/>
              <a:t>A walk in which no vertex occurs more than once</a:t>
            </a:r>
          </a:p>
          <a:p>
            <a:pPr lvl="1"/>
            <a:r>
              <a:rPr lang="en-US" dirty="0" smtClean="0"/>
              <a:t>Shortest </a:t>
            </a:r>
            <a:r>
              <a:rPr lang="en-US" dirty="0" smtClean="0"/>
              <a:t>path</a:t>
            </a:r>
          </a:p>
          <a:p>
            <a:pPr lvl="1"/>
            <a:endParaRPr lang="en-US" dirty="0"/>
          </a:p>
          <a:p>
            <a:r>
              <a:rPr lang="en-US" dirty="0" smtClean="0"/>
              <a:t>Diameter</a:t>
            </a:r>
          </a:p>
          <a:p>
            <a:pPr lvl="1"/>
            <a:r>
              <a:rPr lang="en-US" dirty="0" smtClean="0"/>
              <a:t>Longest shortest path</a:t>
            </a:r>
            <a:endParaRPr lang="en-US" dirty="0" smtClean="0"/>
          </a:p>
          <a:p>
            <a:pPr lvl="1"/>
            <a:endParaRPr lang="en-US" dirty="0" smtClean="0"/>
          </a:p>
        </p:txBody>
      </p:sp>
      <p:sp>
        <p:nvSpPr>
          <p:cNvPr id="4" name="Oval 3"/>
          <p:cNvSpPr>
            <a:spLocks noChangeAspect="1"/>
          </p:cNvSpPr>
          <p:nvPr/>
        </p:nvSpPr>
        <p:spPr>
          <a:xfrm flipV="1">
            <a:off x="7477629" y="2015476"/>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7094365" y="1518631"/>
            <a:ext cx="438474" cy="5244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4" idx="5"/>
          </p:cNvCxnSpPr>
          <p:nvPr/>
        </p:nvCxnSpPr>
        <p:spPr>
          <a:xfrm flipV="1">
            <a:off x="7666334" y="1684300"/>
            <a:ext cx="477002" cy="3635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4" idx="7"/>
          </p:cNvCxnSpPr>
          <p:nvPr/>
        </p:nvCxnSpPr>
        <p:spPr>
          <a:xfrm flipH="1" flipV="1">
            <a:off x="7666334" y="2204181"/>
            <a:ext cx="477002" cy="501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597594" y="2259403"/>
            <a:ext cx="0" cy="7226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4" idx="2"/>
          </p:cNvCxnSpPr>
          <p:nvPr/>
        </p:nvCxnSpPr>
        <p:spPr>
          <a:xfrm flipV="1">
            <a:off x="6790714" y="2126017"/>
            <a:ext cx="686915" cy="359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2"/>
          <a:stretch>
            <a:fillRect/>
          </a:stretch>
        </p:blipFill>
        <p:spPr>
          <a:xfrm>
            <a:off x="6312068" y="4435473"/>
            <a:ext cx="2374733" cy="1570562"/>
          </a:xfrm>
          <a:prstGeom prst="rect">
            <a:avLst/>
          </a:prstGeom>
        </p:spPr>
      </p:pic>
    </p:spTree>
    <p:extLst>
      <p:ext uri="{BB962C8B-B14F-4D97-AF65-F5344CB8AC3E}">
        <p14:creationId xmlns:p14="http://schemas.microsoft.com/office/powerpoint/2010/main" val="34682696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94"/>
            <a:ext cx="8229600" cy="1143000"/>
          </a:xfrm>
        </p:spPr>
        <p:txBody>
          <a:bodyPr/>
          <a:lstStyle/>
          <a:p>
            <a:r>
              <a:rPr lang="en-US" dirty="0" smtClean="0"/>
              <a:t>Properties of Graphs</a:t>
            </a:r>
            <a:endParaRPr lang="en-US" dirty="0"/>
          </a:p>
        </p:txBody>
      </p:sp>
      <p:sp>
        <p:nvSpPr>
          <p:cNvPr id="3" name="Content Placeholder 2"/>
          <p:cNvSpPr>
            <a:spLocks noGrp="1"/>
          </p:cNvSpPr>
          <p:nvPr>
            <p:ph idx="1"/>
          </p:nvPr>
        </p:nvSpPr>
        <p:spPr>
          <a:xfrm>
            <a:off x="457200" y="837628"/>
            <a:ext cx="5643401" cy="6092856"/>
          </a:xfrm>
        </p:spPr>
        <p:txBody>
          <a:bodyPr>
            <a:normAutofit fontScale="77500" lnSpcReduction="20000"/>
          </a:bodyPr>
          <a:lstStyle/>
          <a:p>
            <a:r>
              <a:rPr lang="en-US" dirty="0" smtClean="0"/>
              <a:t>Connected components</a:t>
            </a:r>
          </a:p>
          <a:p>
            <a:pPr lvl="1"/>
            <a:r>
              <a:rPr lang="en-US" dirty="0" smtClean="0"/>
              <a:t>The set of connected nodes in a graph form a connected component</a:t>
            </a:r>
          </a:p>
          <a:p>
            <a:pPr lvl="1"/>
            <a:r>
              <a:rPr lang="en-US" dirty="0" smtClean="0"/>
              <a:t>Graphs can have multiple connected components</a:t>
            </a:r>
          </a:p>
          <a:p>
            <a:endParaRPr lang="en-US" dirty="0"/>
          </a:p>
          <a:p>
            <a:r>
              <a:rPr lang="en-US" dirty="0" smtClean="0"/>
              <a:t>Cliques</a:t>
            </a:r>
          </a:p>
          <a:p>
            <a:pPr lvl="1"/>
            <a:r>
              <a:rPr lang="en-US" dirty="0" smtClean="0"/>
              <a:t>A set of nodes that are all directly connected to one another</a:t>
            </a:r>
          </a:p>
          <a:p>
            <a:pPr lvl="1"/>
            <a:r>
              <a:rPr lang="en-US" dirty="0" smtClean="0"/>
              <a:t>“Complete” </a:t>
            </a:r>
            <a:r>
              <a:rPr lang="en-US" dirty="0" err="1" smtClean="0"/>
              <a:t>subgraph</a:t>
            </a:r>
            <a:r>
              <a:rPr lang="en-US" dirty="0" smtClean="0"/>
              <a:t> of G</a:t>
            </a:r>
          </a:p>
          <a:p>
            <a:endParaRPr lang="en-US" dirty="0"/>
          </a:p>
          <a:p>
            <a:r>
              <a:rPr lang="en-US" dirty="0" smtClean="0"/>
              <a:t>Motifs</a:t>
            </a:r>
          </a:p>
          <a:p>
            <a:pPr lvl="1"/>
            <a:r>
              <a:rPr lang="en-US" dirty="0" err="1" smtClean="0"/>
              <a:t>Subgraphs</a:t>
            </a:r>
            <a:r>
              <a:rPr lang="en-US" dirty="0" smtClean="0"/>
              <a:t> that occur within a larger graph</a:t>
            </a:r>
          </a:p>
          <a:p>
            <a:pPr lvl="1"/>
            <a:endParaRPr lang="en-US" dirty="0"/>
          </a:p>
          <a:p>
            <a:r>
              <a:rPr lang="en-US" dirty="0" smtClean="0"/>
              <a:t>Cyclic </a:t>
            </a:r>
            <a:r>
              <a:rPr lang="en-US" dirty="0" err="1" smtClean="0"/>
              <a:t>vs</a:t>
            </a:r>
            <a:r>
              <a:rPr lang="en-US" dirty="0" smtClean="0"/>
              <a:t> acyclic</a:t>
            </a:r>
          </a:p>
          <a:p>
            <a:pPr lvl="1"/>
            <a:r>
              <a:rPr lang="en-US" dirty="0" smtClean="0"/>
              <a:t>Trees are graphs with no cycles</a:t>
            </a:r>
          </a:p>
          <a:p>
            <a:pPr lvl="1"/>
            <a:r>
              <a:rPr lang="en-US" dirty="0" smtClean="0"/>
              <a:t>Nodes can sometimes have self loops</a:t>
            </a:r>
          </a:p>
          <a:p>
            <a:pPr lvl="1"/>
            <a:endParaRPr lang="en-US" dirty="0" smtClean="0"/>
          </a:p>
          <a:p>
            <a:pPr marL="457200" lvl="1" indent="0">
              <a:buNone/>
            </a:pPr>
            <a:endParaRPr lang="en-US" dirty="0" smtClean="0"/>
          </a:p>
        </p:txBody>
      </p:sp>
      <p:sp>
        <p:nvSpPr>
          <p:cNvPr id="4" name="Oval 3"/>
          <p:cNvSpPr>
            <a:spLocks noChangeAspect="1"/>
          </p:cNvSpPr>
          <p:nvPr/>
        </p:nvSpPr>
        <p:spPr>
          <a:xfrm flipV="1">
            <a:off x="6870319" y="3009472"/>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a:spLocks noChangeAspect="1"/>
          </p:cNvSpPr>
          <p:nvPr/>
        </p:nvSpPr>
        <p:spPr>
          <a:xfrm flipV="1">
            <a:off x="7782429" y="3009472"/>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flipV="1">
            <a:off x="7782429" y="3894103"/>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flipV="1">
            <a:off x="6870319" y="3894103"/>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4" idx="0"/>
            <a:endCxn id="7" idx="4"/>
          </p:cNvCxnSpPr>
          <p:nvPr/>
        </p:nvCxnSpPr>
        <p:spPr>
          <a:xfrm>
            <a:off x="6980860" y="3230554"/>
            <a:ext cx="0" cy="663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4" idx="6"/>
            <a:endCxn id="5" idx="2"/>
          </p:cNvCxnSpPr>
          <p:nvPr/>
        </p:nvCxnSpPr>
        <p:spPr>
          <a:xfrm>
            <a:off x="7091401" y="3120013"/>
            <a:ext cx="6910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6" idx="2"/>
          </p:cNvCxnSpPr>
          <p:nvPr/>
        </p:nvCxnSpPr>
        <p:spPr>
          <a:xfrm>
            <a:off x="7091401" y="4004644"/>
            <a:ext cx="6910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5" idx="0"/>
            <a:endCxn id="6" idx="4"/>
          </p:cNvCxnSpPr>
          <p:nvPr/>
        </p:nvCxnSpPr>
        <p:spPr>
          <a:xfrm>
            <a:off x="7892970" y="3230554"/>
            <a:ext cx="0" cy="663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5" idx="1"/>
            <a:endCxn id="7" idx="5"/>
          </p:cNvCxnSpPr>
          <p:nvPr/>
        </p:nvCxnSpPr>
        <p:spPr>
          <a:xfrm flipH="1">
            <a:off x="7059024" y="3198177"/>
            <a:ext cx="755782" cy="728303"/>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4" idx="7"/>
            <a:endCxn id="6" idx="3"/>
          </p:cNvCxnSpPr>
          <p:nvPr/>
        </p:nvCxnSpPr>
        <p:spPr>
          <a:xfrm>
            <a:off x="7059024" y="3198177"/>
            <a:ext cx="755782" cy="728303"/>
          </a:xfrm>
          <a:prstGeom prst="line">
            <a:avLst/>
          </a:prstGeom>
        </p:spPr>
        <p:style>
          <a:lnRef idx="2">
            <a:schemeClr val="accent1"/>
          </a:lnRef>
          <a:fillRef idx="0">
            <a:schemeClr val="accent1"/>
          </a:fillRef>
          <a:effectRef idx="1">
            <a:schemeClr val="accent1"/>
          </a:effectRef>
          <a:fontRef idx="minor">
            <a:schemeClr val="tx1"/>
          </a:fontRef>
        </p:style>
      </p:cxnSp>
      <p:sp>
        <p:nvSpPr>
          <p:cNvPr id="38" name="Oval 37"/>
          <p:cNvSpPr>
            <a:spLocks noChangeAspect="1"/>
          </p:cNvSpPr>
          <p:nvPr/>
        </p:nvSpPr>
        <p:spPr>
          <a:xfrm flipV="1">
            <a:off x="6857089" y="4680477"/>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flipV="1">
            <a:off x="7769199" y="4680477"/>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flipV="1">
            <a:off x="6857089" y="5565108"/>
            <a:ext cx="221082" cy="2210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a:stCxn id="38" idx="0"/>
            <a:endCxn id="41" idx="4"/>
          </p:cNvCxnSpPr>
          <p:nvPr/>
        </p:nvCxnSpPr>
        <p:spPr>
          <a:xfrm>
            <a:off x="6967630" y="4901559"/>
            <a:ext cx="0" cy="66354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8" idx="6"/>
            <a:endCxn id="39" idx="2"/>
          </p:cNvCxnSpPr>
          <p:nvPr/>
        </p:nvCxnSpPr>
        <p:spPr>
          <a:xfrm>
            <a:off x="7078171" y="4791018"/>
            <a:ext cx="6910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9" idx="1"/>
            <a:endCxn id="41" idx="5"/>
          </p:cNvCxnSpPr>
          <p:nvPr/>
        </p:nvCxnSpPr>
        <p:spPr>
          <a:xfrm flipH="1">
            <a:off x="7045794" y="4869182"/>
            <a:ext cx="755782" cy="72830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52724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138"/>
            <a:ext cx="8229600" cy="1143000"/>
          </a:xfrm>
        </p:spPr>
        <p:txBody>
          <a:bodyPr/>
          <a:lstStyle/>
          <a:p>
            <a:r>
              <a:rPr lang="en-US" dirty="0" smtClean="0"/>
              <a:t>Properties of Graphs</a:t>
            </a:r>
            <a:endParaRPr lang="en-US" dirty="0"/>
          </a:p>
        </p:txBody>
      </p:sp>
      <p:sp>
        <p:nvSpPr>
          <p:cNvPr id="3" name="Content Placeholder 2"/>
          <p:cNvSpPr>
            <a:spLocks noGrp="1"/>
          </p:cNvSpPr>
          <p:nvPr>
            <p:ph idx="1"/>
          </p:nvPr>
        </p:nvSpPr>
        <p:spPr>
          <a:xfrm>
            <a:off x="208755" y="1118132"/>
            <a:ext cx="5596558" cy="5739868"/>
          </a:xfrm>
        </p:spPr>
        <p:txBody>
          <a:bodyPr>
            <a:normAutofit fontScale="70000" lnSpcReduction="20000"/>
          </a:bodyPr>
          <a:lstStyle/>
          <a:p>
            <a:r>
              <a:rPr lang="en-US" dirty="0" smtClean="0"/>
              <a:t>Density – the extent to which a graph is complete</a:t>
            </a:r>
          </a:p>
          <a:p>
            <a:endParaRPr lang="en-US" dirty="0" smtClean="0"/>
          </a:p>
          <a:p>
            <a:r>
              <a:rPr lang="en-US" dirty="0" smtClean="0"/>
              <a:t>Centrality – identifies the most “important” nodes in a graph</a:t>
            </a:r>
          </a:p>
          <a:p>
            <a:pPr lvl="1"/>
            <a:r>
              <a:rPr lang="en-US" dirty="0" smtClean="0"/>
              <a:t>Various measures: degree centrality, </a:t>
            </a:r>
            <a:r>
              <a:rPr lang="en-US" dirty="0" err="1" smtClean="0"/>
              <a:t>betweenness</a:t>
            </a:r>
            <a:r>
              <a:rPr lang="en-US" dirty="0" smtClean="0"/>
              <a:t> centrality, …</a:t>
            </a:r>
          </a:p>
          <a:p>
            <a:endParaRPr lang="en-US" dirty="0" smtClean="0"/>
          </a:p>
          <a:p>
            <a:r>
              <a:rPr lang="en-US" dirty="0" err="1" smtClean="0"/>
              <a:t>Assortativity</a:t>
            </a:r>
            <a:r>
              <a:rPr lang="en-US" dirty="0" smtClean="0"/>
              <a:t> – the tendency of similar nodes to interact</a:t>
            </a:r>
          </a:p>
          <a:p>
            <a:pPr lvl="1"/>
            <a:r>
              <a:rPr lang="en-US" dirty="0" smtClean="0"/>
              <a:t>Often measured in terms of node degree</a:t>
            </a:r>
          </a:p>
          <a:p>
            <a:endParaRPr lang="en-US" dirty="0"/>
          </a:p>
          <a:p>
            <a:r>
              <a:rPr lang="en-US" dirty="0" smtClean="0"/>
              <a:t>Scale-free – degree distribution follows a power law</a:t>
            </a:r>
          </a:p>
          <a:p>
            <a:pPr marL="0" indent="0">
              <a:buNone/>
            </a:pPr>
            <a:endParaRPr lang="en-US" dirty="0"/>
          </a:p>
          <a:p>
            <a:r>
              <a:rPr lang="en-US" dirty="0" smtClean="0"/>
              <a:t>Small-world – most nodes can be reached from all other nodes by traversing a small number of edges</a:t>
            </a:r>
          </a:p>
          <a:p>
            <a:endParaRPr lang="en-US" dirty="0"/>
          </a:p>
          <a:p>
            <a:endParaRPr lang="en-US" dirty="0"/>
          </a:p>
          <a:p>
            <a:endParaRPr lang="en-US" dirty="0"/>
          </a:p>
        </p:txBody>
      </p:sp>
      <p:pic>
        <p:nvPicPr>
          <p:cNvPr id="4" name="Picture 3"/>
          <p:cNvPicPr>
            <a:picLocks noChangeAspect="1"/>
          </p:cNvPicPr>
          <p:nvPr/>
        </p:nvPicPr>
        <p:blipFill rotWithShape="1">
          <a:blip r:embed="rId3"/>
          <a:srcRect b="64987"/>
          <a:stretch/>
        </p:blipFill>
        <p:spPr>
          <a:xfrm>
            <a:off x="5805313" y="1994862"/>
            <a:ext cx="3338687" cy="1753461"/>
          </a:xfrm>
          <a:prstGeom prst="rect">
            <a:avLst/>
          </a:prstGeom>
        </p:spPr>
      </p:pic>
      <p:sp>
        <p:nvSpPr>
          <p:cNvPr id="5" name="TextBox 4"/>
          <p:cNvSpPr txBox="1"/>
          <p:nvPr/>
        </p:nvSpPr>
        <p:spPr>
          <a:xfrm>
            <a:off x="5722498" y="1648661"/>
            <a:ext cx="1827882" cy="369332"/>
          </a:xfrm>
          <a:prstGeom prst="rect">
            <a:avLst/>
          </a:prstGeom>
          <a:noFill/>
        </p:spPr>
        <p:txBody>
          <a:bodyPr wrap="none" rtlCol="0">
            <a:spAutoFit/>
          </a:bodyPr>
          <a:lstStyle/>
          <a:p>
            <a:r>
              <a:rPr lang="en-US" dirty="0" smtClean="0"/>
              <a:t>Degree Centrality</a:t>
            </a:r>
            <a:endParaRPr lang="en-US" dirty="0"/>
          </a:p>
        </p:txBody>
      </p:sp>
      <p:sp>
        <p:nvSpPr>
          <p:cNvPr id="6" name="TextBox 5"/>
          <p:cNvSpPr txBox="1"/>
          <p:nvPr/>
        </p:nvSpPr>
        <p:spPr>
          <a:xfrm>
            <a:off x="7467565" y="1371662"/>
            <a:ext cx="1435083" cy="646331"/>
          </a:xfrm>
          <a:prstGeom prst="rect">
            <a:avLst/>
          </a:prstGeom>
          <a:noFill/>
        </p:spPr>
        <p:txBody>
          <a:bodyPr wrap="none" rtlCol="0">
            <a:spAutoFit/>
          </a:bodyPr>
          <a:lstStyle/>
          <a:p>
            <a:pPr algn="ctr"/>
            <a:r>
              <a:rPr lang="en-US" dirty="0" err="1" smtClean="0"/>
              <a:t>Betweenness</a:t>
            </a:r>
            <a:r>
              <a:rPr lang="en-US" dirty="0" smtClean="0"/>
              <a:t/>
            </a:r>
            <a:br>
              <a:rPr lang="en-US" dirty="0" smtClean="0"/>
            </a:br>
            <a:r>
              <a:rPr lang="en-US" dirty="0" smtClean="0"/>
              <a:t> Centrality</a:t>
            </a:r>
            <a:endParaRPr lang="en-US" dirty="0"/>
          </a:p>
        </p:txBody>
      </p:sp>
      <p:pic>
        <p:nvPicPr>
          <p:cNvPr id="8" name="Picture 7"/>
          <p:cNvPicPr>
            <a:picLocks noChangeAspect="1"/>
          </p:cNvPicPr>
          <p:nvPr/>
        </p:nvPicPr>
        <p:blipFill>
          <a:blip r:embed="rId4"/>
          <a:stretch>
            <a:fillRect/>
          </a:stretch>
        </p:blipFill>
        <p:spPr>
          <a:xfrm>
            <a:off x="5805313" y="4129540"/>
            <a:ext cx="3097335" cy="2013268"/>
          </a:xfrm>
          <a:prstGeom prst="rect">
            <a:avLst/>
          </a:prstGeom>
        </p:spPr>
      </p:pic>
    </p:spTree>
    <p:extLst>
      <p:ext uri="{BB962C8B-B14F-4D97-AF65-F5344CB8AC3E}">
        <p14:creationId xmlns:p14="http://schemas.microsoft.com/office/powerpoint/2010/main" val="2287091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TotalTime>
  <Words>2222</Words>
  <Application>Microsoft Macintosh PowerPoint</Application>
  <PresentationFormat>On-screen Show (4:3)</PresentationFormat>
  <Paragraphs>397</Paragraphs>
  <Slides>55</Slides>
  <Notes>15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57" baseType="lpstr">
      <vt:lpstr>Office Theme</vt:lpstr>
      <vt:lpstr>Microsoft Equation</vt:lpstr>
      <vt:lpstr>Biological Network Analysis</vt:lpstr>
      <vt:lpstr>Overview</vt:lpstr>
      <vt:lpstr>Why Networks?</vt:lpstr>
      <vt:lpstr>Why Networks?</vt:lpstr>
      <vt:lpstr>Network Theory</vt:lpstr>
      <vt:lpstr>Properties of Graphs</vt:lpstr>
      <vt:lpstr>Properties of a Graph</vt:lpstr>
      <vt:lpstr>Properties of Graphs</vt:lpstr>
      <vt:lpstr>Properties of Graphs</vt:lpstr>
      <vt:lpstr>Encoding Graphs</vt:lpstr>
      <vt:lpstr>Graphical Models for Studying Biological Systems</vt:lpstr>
      <vt:lpstr>Why use graphs to analyze biology?</vt:lpstr>
      <vt:lpstr>Graph Properties vs Biology</vt:lpstr>
      <vt:lpstr>Graph Properties vs Biology</vt:lpstr>
      <vt:lpstr>Graph Properties vs Biology</vt:lpstr>
      <vt:lpstr>Graph Properties vs Biology</vt:lpstr>
      <vt:lpstr>PowerPoint Presentation</vt:lpstr>
      <vt:lpstr>Graph Properties vs Biology</vt:lpstr>
      <vt:lpstr>Graph Properties vs Biology</vt:lpstr>
      <vt:lpstr>Random Graphs</vt:lpstr>
      <vt:lpstr>Random vs Scale Free Graphs</vt:lpstr>
      <vt:lpstr>Biological Networks have Hubs</vt:lpstr>
      <vt:lpstr>Network properties of human disease genes</vt:lpstr>
      <vt:lpstr>Algorithmic and Statistical Tasks Involving Graphical Models</vt:lpstr>
      <vt:lpstr>Algorithmic Problems on Graphs</vt:lpstr>
      <vt:lpstr>Statistical Problems on Graphs</vt:lpstr>
      <vt:lpstr>Statistical Problems on Graphs </vt:lpstr>
      <vt:lpstr>Break</vt:lpstr>
      <vt:lpstr>Example: Motif searches in 3 different contexts</vt:lpstr>
      <vt:lpstr> All 3-node directed subgraphs</vt:lpstr>
      <vt:lpstr>Outline of the Approach</vt:lpstr>
      <vt:lpstr>Schematic view of network motif detection</vt:lpstr>
      <vt:lpstr>Concentration of feedforward motif:</vt:lpstr>
      <vt:lpstr>Transcriptional network results</vt:lpstr>
      <vt:lpstr>Neural networks</vt:lpstr>
      <vt:lpstr>Food webs</vt:lpstr>
      <vt:lpstr>Interesting questions</vt:lpstr>
      <vt:lpstr>Discussion of Biological Networks in Practice</vt:lpstr>
      <vt:lpstr>Properties of Biological Networks</vt:lpstr>
      <vt:lpstr>Examples of Biological Networks</vt:lpstr>
      <vt:lpstr>Protein Protein Interaction Network</vt:lpstr>
      <vt:lpstr>Metabolic Networks</vt:lpstr>
      <vt:lpstr>Hi-Fi Human Co-expression Network</vt:lpstr>
      <vt:lpstr>Gene Regulatory Network</vt:lpstr>
      <vt:lpstr>Genetic Interaction Network</vt:lpstr>
      <vt:lpstr>Difference Networks</vt:lpstr>
      <vt:lpstr>Diseaseome</vt:lpstr>
      <vt:lpstr>PowerPoint Presentation</vt:lpstr>
      <vt:lpstr>Visualizing / Analyzing Graphs</vt:lpstr>
      <vt:lpstr>Ontologies</vt:lpstr>
      <vt:lpstr>Constructing Ontologies from High-throughput Data</vt:lpstr>
      <vt:lpstr>NEXO for Yeast</vt:lpstr>
      <vt:lpstr>Sources for Biological Network Data</vt:lpstr>
      <vt:lpstr>Challenges in Biological Network Analysis</vt:lpstr>
      <vt:lpstr>Excercises</vt:lpstr>
    </vt:vector>
  </TitlesOfParts>
  <Company>Ideker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Biological Network Analysis</dc:title>
  <dc:creator>Laptop</dc:creator>
  <cp:lastModifiedBy>Laptop</cp:lastModifiedBy>
  <cp:revision>2</cp:revision>
  <dcterms:created xsi:type="dcterms:W3CDTF">2017-03-01T21:21:39Z</dcterms:created>
  <dcterms:modified xsi:type="dcterms:W3CDTF">2017-03-01T21:25:03Z</dcterms:modified>
</cp:coreProperties>
</file>